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sdx" ContentType="application/vnd.ms-visio.drawing"/>
  <Default Extension="vml" ContentType="application/vnd.openxmlformats-officedocument.vmlDrawin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27"/>
  </p:notesMasterIdLst>
  <p:sldIdLst>
    <p:sldId id="272" r:id="rId2"/>
    <p:sldId id="273" r:id="rId3"/>
    <p:sldId id="274" r:id="rId4"/>
    <p:sldId id="286" r:id="rId5"/>
    <p:sldId id="287" r:id="rId6"/>
    <p:sldId id="288" r:id="rId7"/>
    <p:sldId id="289" r:id="rId8"/>
    <p:sldId id="290" r:id="rId9"/>
    <p:sldId id="275" r:id="rId10"/>
    <p:sldId id="276" r:id="rId11"/>
    <p:sldId id="280" r:id="rId12"/>
    <p:sldId id="282" r:id="rId13"/>
    <p:sldId id="297" r:id="rId14"/>
    <p:sldId id="298" r:id="rId15"/>
    <p:sldId id="299" r:id="rId16"/>
    <p:sldId id="278" r:id="rId17"/>
    <p:sldId id="283" r:id="rId18"/>
    <p:sldId id="301" r:id="rId19"/>
    <p:sldId id="300" r:id="rId20"/>
    <p:sldId id="279" r:id="rId21"/>
    <p:sldId id="291" r:id="rId22"/>
    <p:sldId id="292" r:id="rId23"/>
    <p:sldId id="293" r:id="rId24"/>
    <p:sldId id="295" r:id="rId25"/>
    <p:sldId id="285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8799B23B-EC83-4686-B30A-512413B5E67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52" d="100"/>
          <a:sy n="52" d="100"/>
        </p:scale>
        <p:origin x="588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media/image1.jpeg>
</file>

<file path=ppt/media/image10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BD4573-58E7-4156-A133-2731F5F8D1A6}" type="datetimeFigureOut">
              <a:rPr lang="en-US" smtClean="0"/>
              <a:pPr/>
              <a:t>10/19/2018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3B0CF2-7F87-4E02-A248-870047730F9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9813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3B0CF2-7F87-4E02-A248-870047730F99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1338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6208894"/>
            <a:ext cx="12192000" cy="649106"/>
            <a:chOff x="0" y="6208894"/>
            <a:chExt cx="12192000" cy="649106"/>
          </a:xfrm>
        </p:grpSpPr>
        <p:sp>
          <p:nvSpPr>
            <p:cNvPr id="2" name="Rectangle 1"/>
            <p:cNvSpPr/>
            <p:nvPr/>
          </p:nvSpPr>
          <p:spPr>
            <a:xfrm>
              <a:off x="3048" y="6220178"/>
              <a:ext cx="12188952" cy="637822"/>
            </a:xfrm>
            <a:prstGeom prst="rect">
              <a:avLst/>
            </a:prstGeom>
            <a:ln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0" y="6208894"/>
              <a:ext cx="12192000" cy="0"/>
            </a:xfrm>
            <a:prstGeom prst="line">
              <a:avLst/>
            </a:prstGeom>
            <a:ln w="127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" name="Straight Connector 4"/>
          <p:cNvCxnSpPr/>
          <p:nvPr userDrawn="1"/>
        </p:nvCxnSpPr>
        <p:spPr>
          <a:xfrm flipV="1">
            <a:off x="3048" y="5937956"/>
            <a:ext cx="8241" cy="56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 flipV="1">
            <a:off x="3048" y="5937956"/>
            <a:ext cx="8241" cy="56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711200" y="1371600"/>
            <a:ext cx="10468864" cy="182880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 dirty="0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711200" y="3228536"/>
            <a:ext cx="10472928" cy="17526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A1D30-C0A0-4124-A783-34D9F15FA0FE}" type="datetime1">
              <a:rPr lang="en-US" smtClean="0"/>
              <a:pPr/>
              <a:t>10/19/2018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Add a footer</a:t>
            </a:r>
            <a:endParaRPr lang="en-US" dirty="0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820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D5871-AB0F-4B3D-8861-97E78CB7B47E}" type="datetime1">
              <a:rPr lang="en-US" smtClean="0"/>
              <a:pPr/>
              <a:t>10/19/2018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777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914402"/>
            <a:ext cx="2743200" cy="5211763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914402"/>
            <a:ext cx="8026400" cy="5211763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18406-4C3F-4F3E-80BD-A22568EA37EB}" type="datetime1">
              <a:rPr lang="en-US" smtClean="0"/>
              <a:pPr/>
              <a:t>10/19/2018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754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28077-7188-48C5-8679-2287FAC952E9}" type="datetime1">
              <a:rPr lang="en-US" smtClean="0"/>
              <a:pPr/>
              <a:t>10/19/2018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682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7136" y="1316736"/>
            <a:ext cx="10363200" cy="1362456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7136" y="2704664"/>
            <a:ext cx="10363200" cy="1509712"/>
          </a:xfrm>
        </p:spPr>
        <p:txBody>
          <a:bodyPr lIns="45720" rIns="4572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CB740-6776-4EE9-99FD-96D592FA5A23}" type="datetime1">
              <a:rPr lang="en-US" smtClean="0"/>
              <a:pPr/>
              <a:t>10/19/2018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93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704088"/>
            <a:ext cx="10972800" cy="11430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920085"/>
            <a:ext cx="53848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920085"/>
            <a:ext cx="53848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6BD99-6FFD-46C5-B5E2-43A34BDA2566}" type="datetime1">
              <a:rPr lang="en-US" smtClean="0"/>
              <a:pPr/>
              <a:t>10/19/2018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18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704088"/>
            <a:ext cx="10972800" cy="1143000"/>
          </a:xfrm>
        </p:spPr>
        <p:txBody>
          <a:bodyPr tIns="45720"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855248"/>
            <a:ext cx="5386917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1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9600" y="2514600"/>
            <a:ext cx="5386917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193368" y="1859758"/>
            <a:ext cx="5389033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1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514600"/>
            <a:ext cx="5389033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2678E-214C-4CF8-97C7-95015FB02960}" type="datetime1">
              <a:rPr lang="en-US" smtClean="0"/>
              <a:pPr/>
              <a:t>10/19/2018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Add a footer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188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704088"/>
            <a:ext cx="11074400" cy="1143000"/>
          </a:xfrm>
        </p:spPr>
        <p:txBody>
          <a:bodyPr vert="horz" tIns="4572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660E0-FA77-4473-A859-74127B089143}" type="datetime1">
              <a:rPr lang="en-US" smtClean="0"/>
              <a:pPr/>
              <a:t>10/19/2018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Add a footer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814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8D7B8-9F07-4899-827D-5F3CFDDEB574}" type="datetime1">
              <a:rPr lang="en-US" smtClean="0"/>
              <a:pPr/>
              <a:t>10/19/2018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Add a footer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82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14352"/>
            <a:ext cx="3657600" cy="1162050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766733" y="1676400"/>
            <a:ext cx="6815667" cy="4572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914400" y="1676400"/>
            <a:ext cx="3657600" cy="4572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97C5C-1CD1-417D-A89C-14747F5222C7}" type="datetime1">
              <a:rPr lang="en-US" smtClean="0"/>
              <a:pPr/>
              <a:t>10/19/2018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926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nip and Round Single Corner Rectangle 8"/>
          <p:cNvSpPr/>
          <p:nvPr/>
        </p:nvSpPr>
        <p:spPr>
          <a:xfrm rot="420000" flipV="1">
            <a:off x="4221004" y="1108077"/>
            <a:ext cx="70104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2" name="Right Triangle 11"/>
          <p:cNvSpPr/>
          <p:nvPr/>
        </p:nvSpPr>
        <p:spPr>
          <a:xfrm rot="420000" flipV="1">
            <a:off x="10672179" y="5359769"/>
            <a:ext cx="207264" cy="155448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0" y="1176997"/>
            <a:ext cx="2950464" cy="1582621"/>
          </a:xfrm>
        </p:spPr>
        <p:txBody>
          <a:bodyPr vert="horz" lIns="45720" tIns="45720" rIns="45720" bIns="4572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 rot="420000">
            <a:off x="4647724" y="1199517"/>
            <a:ext cx="6156960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2800" y="2828785"/>
            <a:ext cx="2946400" cy="2179320"/>
          </a:xfrm>
        </p:spPr>
        <p:txBody>
          <a:bodyPr lIns="64008" rIns="45720" bIns="4572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9EFBB-CFA1-4AA8-9123-F0B52DBD84FE}" type="datetime1">
              <a:rPr lang="en-US" smtClean="0"/>
              <a:pPr/>
              <a:t>10/19/2018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69600" y="6356351"/>
            <a:ext cx="812800" cy="365125"/>
          </a:xfrm>
        </p:spPr>
        <p:txBody>
          <a:bodyPr/>
          <a:lstStyle/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 flipV="1">
            <a:off x="-12700" y="5816600"/>
            <a:ext cx="1221740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 sz="18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 flipV="1">
            <a:off x="5842000" y="6219826"/>
            <a:ext cx="63500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 sz="18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19624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/>
          <p:cNvGrpSpPr/>
          <p:nvPr/>
        </p:nvGrpSpPr>
        <p:grpSpPr>
          <a:xfrm>
            <a:off x="-29028" y="-7144"/>
            <a:ext cx="12240731" cy="6879658"/>
            <a:chOff x="0" y="-21658"/>
            <a:chExt cx="12240731" cy="6879658"/>
          </a:xfrm>
        </p:grpSpPr>
        <p:sp>
          <p:nvSpPr>
            <p:cNvPr id="26" name="Rectangle 25"/>
            <p:cNvSpPr/>
            <p:nvPr/>
          </p:nvSpPr>
          <p:spPr>
            <a:xfrm>
              <a:off x="31633" y="0"/>
              <a:ext cx="12188952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0" y="-21658"/>
              <a:ext cx="12240731" cy="1041400"/>
              <a:chOff x="-25356" y="-7144"/>
              <a:chExt cx="12240731" cy="1041400"/>
            </a:xfrm>
          </p:grpSpPr>
          <p:sp>
            <p:nvSpPr>
              <p:cNvPr id="28" name="Freeform 27"/>
              <p:cNvSpPr>
                <a:spLocks/>
              </p:cNvSpPr>
              <p:nvPr/>
            </p:nvSpPr>
            <p:spPr bwMode="auto">
              <a:xfrm>
                <a:off x="-12700" y="-7144"/>
                <a:ext cx="12217400" cy="1041400"/>
              </a:xfrm>
              <a:custGeom>
                <a:avLst>
                  <a:gd name="A1" fmla="val 0"/>
                  <a:gd name="A2" fmla="val 0"/>
                  <a:gd name="A3" fmla="val 0"/>
                  <a:gd name="A4" fmla="val 0"/>
                  <a:gd name="A5" fmla="val 0"/>
                  <a:gd name="A6" fmla="val 0"/>
                  <a:gd name="A7" fmla="val 0"/>
                  <a:gd name="A8" fmla="val 0"/>
                </a:avLst>
                <a:gdLst/>
                <a:ahLst/>
                <a:cxnLst>
                  <a:cxn ang="0">
                    <a:pos x="6" y="2"/>
                  </a:cxn>
                  <a:cxn ang="0">
                    <a:pos x="2542" y="0"/>
                  </a:cxn>
                  <a:cxn ang="0">
                    <a:pos x="4374" y="367"/>
                  </a:cxn>
                  <a:cxn ang="0">
                    <a:pos x="5766" y="55"/>
                  </a:cxn>
                  <a:cxn ang="0">
                    <a:pos x="5772" y="213"/>
                  </a:cxn>
                  <a:cxn ang="0">
                    <a:pos x="4302" y="439"/>
                  </a:cxn>
                  <a:cxn ang="0">
                    <a:pos x="1488" y="201"/>
                  </a:cxn>
                  <a:cxn ang="0">
                    <a:pos x="0" y="656"/>
                  </a:cxn>
                  <a:cxn ang="0">
                    <a:pos x="6" y="2"/>
                  </a:cxn>
                </a:cxnLst>
                <a:rect l="0" t="0" r="0" b="0"/>
                <a:pathLst>
                  <a:path w="5772" h="656">
                    <a:moveTo>
                      <a:pt x="6" y="2"/>
                    </a:moveTo>
                    <a:lnTo>
                      <a:pt x="2542" y="0"/>
                    </a:lnTo>
                    <a:cubicBezTo>
                      <a:pt x="2746" y="101"/>
                      <a:pt x="3828" y="367"/>
                      <a:pt x="4374" y="367"/>
                    </a:cubicBezTo>
                    <a:cubicBezTo>
                      <a:pt x="4920" y="367"/>
                      <a:pt x="5526" y="152"/>
                      <a:pt x="5766" y="55"/>
                    </a:cubicBezTo>
                    <a:lnTo>
                      <a:pt x="5772" y="213"/>
                    </a:lnTo>
                    <a:cubicBezTo>
                      <a:pt x="5670" y="257"/>
                      <a:pt x="5016" y="441"/>
                      <a:pt x="4302" y="439"/>
                    </a:cubicBezTo>
                    <a:cubicBezTo>
                      <a:pt x="3588" y="437"/>
                      <a:pt x="2205" y="165"/>
                      <a:pt x="1488" y="201"/>
                    </a:cubicBezTo>
                    <a:cubicBezTo>
                      <a:pt x="750" y="209"/>
                      <a:pt x="270" y="482"/>
                      <a:pt x="0" y="656"/>
                    </a:cubicBezTo>
                    <a:lnTo>
                      <a:pt x="6" y="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>
                      <a:shade val="50000"/>
                      <a:alpha val="45000"/>
                      <a:satMod val="120000"/>
                    </a:schemeClr>
                  </a:gs>
                  <a:gs pos="100000">
                    <a:schemeClr val="accent3">
                      <a:shade val="80000"/>
                      <a:alpha val="55000"/>
                      <a:satMod val="155000"/>
                    </a:schemeClr>
                  </a:gs>
                </a:gsLst>
                <a:lin ang="5400000" scaled="1"/>
              </a:gra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anchor="t" compatLnSpc="1"/>
              <a:lstStyle/>
              <a:p>
                <a:pPr marL="0" algn="l" rtl="0" eaLnBrk="1" latinLnBrk="0" hangingPunct="1"/>
                <a:endParaRPr kumimoji="0" lang="en-US" sz="1800">
                  <a:solidFill>
                    <a:schemeClr val="tx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9" name="Freeform 28"/>
              <p:cNvSpPr>
                <a:spLocks/>
              </p:cNvSpPr>
              <p:nvPr/>
            </p:nvSpPr>
            <p:spPr bwMode="auto">
              <a:xfrm>
                <a:off x="5842000" y="-7144"/>
                <a:ext cx="6350000" cy="638175"/>
              </a:xfrm>
              <a:custGeom>
                <a:avLst>
                  <a:gd name="A1" fmla="val 0"/>
                  <a:gd name="A2" fmla="val 0"/>
                  <a:gd name="A3" fmla="val 0"/>
                  <a:gd name="A4" fmla="val 0"/>
                  <a:gd name="A5" fmla="val 0"/>
                  <a:gd name="A6" fmla="val 0"/>
                  <a:gd name="A7" fmla="val 0"/>
                  <a:gd name="A8" fmla="val 0"/>
                </a:avLst>
                <a:gdLst/>
                <a:ahLst/>
                <a:cxnLst>
                  <a:cxn ang="0">
                    <a:pos x="0" y="0"/>
                  </a:cxn>
                  <a:cxn ang="0">
                    <a:pos x="1668" y="564"/>
                  </a:cxn>
                  <a:cxn ang="0">
                    <a:pos x="3000" y="186"/>
                  </a:cxn>
                  <a:cxn ang="0">
                    <a:pos x="3000" y="6"/>
                  </a:cxn>
                  <a:cxn ang="0">
                    <a:pos x="0" y="0"/>
                  </a:cxn>
                </a:cxnLst>
                <a:rect l="0" t="0" r="0" b="0"/>
                <a:pathLst>
                  <a:path w="3000" h="595">
                    <a:moveTo>
                      <a:pt x="0" y="0"/>
                    </a:moveTo>
                    <a:cubicBezTo>
                      <a:pt x="174" y="102"/>
                      <a:pt x="1168" y="533"/>
                      <a:pt x="1668" y="564"/>
                    </a:cubicBezTo>
                    <a:cubicBezTo>
                      <a:pt x="2168" y="595"/>
                      <a:pt x="2778" y="279"/>
                      <a:pt x="3000" y="186"/>
                    </a:cubicBezTo>
                    <a:lnTo>
                      <a:pt x="3000" y="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>
                      <a:shade val="50000"/>
                      <a:alpha val="30000"/>
                      <a:satMod val="130000"/>
                    </a:schemeClr>
                  </a:gs>
                  <a:gs pos="80000">
                    <a:schemeClr val="accent2">
                      <a:shade val="75000"/>
                      <a:alpha val="45000"/>
                      <a:satMod val="140000"/>
                    </a:schemeClr>
                  </a:gs>
                </a:gsLst>
                <a:lin ang="5400000" scaled="1"/>
              </a:gra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anchor="t" compatLnSpc="1"/>
              <a:lstStyle/>
              <a:p>
                <a:pPr marL="0" algn="l" rtl="0" eaLnBrk="1" latinLnBrk="0" hangingPunct="1"/>
                <a:endParaRPr kumimoji="0" lang="en-US" sz="1800">
                  <a:solidFill>
                    <a:schemeClr val="tx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grpSp>
            <p:nvGrpSpPr>
              <p:cNvPr id="31" name="Group 30"/>
              <p:cNvGrpSpPr/>
              <p:nvPr/>
            </p:nvGrpSpPr>
            <p:grpSpPr>
              <a:xfrm>
                <a:off x="-25356" y="202408"/>
                <a:ext cx="12240731" cy="649224"/>
                <a:chOff x="-19045" y="216550"/>
                <a:chExt cx="9180548" cy="649224"/>
              </a:xfrm>
            </p:grpSpPr>
            <p:sp>
              <p:nvSpPr>
                <p:cNvPr id="32" name="Freeform 31"/>
                <p:cNvSpPr>
                  <a:spLocks/>
                </p:cNvSpPr>
                <p:nvPr/>
              </p:nvSpPr>
              <p:spPr bwMode="auto">
                <a:xfrm rot="21435692">
                  <a:off x="-19045" y="216550"/>
                  <a:ext cx="9163050" cy="649224"/>
                </a:xfrm>
                <a:custGeom>
                  <a:avLst>
                    <a:gd name="A1" fmla="val 0"/>
                    <a:gd name="A2" fmla="val 0"/>
                    <a:gd name="A3" fmla="val 0"/>
                    <a:gd name="A4" fmla="val 0"/>
                    <a:gd name="A5" fmla="val 0"/>
                    <a:gd name="A6" fmla="val 0"/>
                    <a:gd name="A7" fmla="val 0"/>
                    <a:gd name="A8" fmla="val 0"/>
                  </a:avLst>
                  <a:gdLst/>
                  <a:ahLst/>
                  <a:cxnLst>
                    <a:cxn ang="0">
                      <a:pos x="0" y="966"/>
                    </a:cxn>
                    <a:cxn ang="0">
                      <a:pos x="1608" y="282"/>
                    </a:cxn>
                    <a:cxn ang="0">
                      <a:pos x="4110" y="1008"/>
                    </a:cxn>
                    <a:cxn ang="0">
                      <a:pos x="5772" y="0"/>
                    </a:cxn>
                  </a:cxnLst>
                  <a:rect l="0" t="0" r="0" b="0"/>
                  <a:pathLst>
                    <a:path w="5772" h="1055">
                      <a:moveTo>
                        <a:pt x="0" y="966"/>
                      </a:moveTo>
                      <a:cubicBezTo>
                        <a:pt x="282" y="738"/>
                        <a:pt x="923" y="275"/>
                        <a:pt x="1608" y="282"/>
                      </a:cubicBezTo>
                      <a:cubicBezTo>
                        <a:pt x="2293" y="289"/>
                        <a:pt x="3416" y="1055"/>
                        <a:pt x="4110" y="1008"/>
                      </a:cubicBezTo>
                      <a:cubicBezTo>
                        <a:pt x="4804" y="961"/>
                        <a:pt x="5426" y="210"/>
                        <a:pt x="5772" y="0"/>
                      </a:cubicBezTo>
                    </a:path>
                  </a:pathLst>
                </a:custGeom>
                <a:noFill/>
                <a:ln w="10795" cap="flat" cmpd="sng" algn="ctr">
                  <a:gradFill>
                    <a:gsLst>
                      <a:gs pos="74000">
                        <a:schemeClr val="accent3">
                          <a:shade val="75000"/>
                        </a:schemeClr>
                      </a:gs>
                      <a:gs pos="86000">
                        <a:schemeClr val="tx1">
                          <a:alpha val="29000"/>
                        </a:schemeClr>
                      </a:gs>
                      <a:gs pos="16000">
                        <a:schemeClr val="accent2">
                          <a:shade val="75000"/>
                          <a:alpha val="56000"/>
                        </a:schemeClr>
                      </a:gs>
                    </a:gsLst>
                    <a:lin ang="5400000" scaled="1"/>
                  </a:gra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anchor="t" compatLnSpc="1"/>
                <a:lstStyle/>
                <a:p>
                  <a:endParaRPr kumimoji="0" lang="en-US" sz="1800"/>
                </a:p>
              </p:txBody>
            </p:sp>
            <p:sp>
              <p:nvSpPr>
                <p:cNvPr id="33" name="Freeform 32"/>
                <p:cNvSpPr>
                  <a:spLocks/>
                </p:cNvSpPr>
                <p:nvPr/>
              </p:nvSpPr>
              <p:spPr bwMode="auto">
                <a:xfrm rot="21435692">
                  <a:off x="-14309" y="290003"/>
                  <a:ext cx="9175812" cy="530352"/>
                </a:xfrm>
                <a:custGeom>
                  <a:avLst>
                    <a:gd name="A1" fmla="val 0"/>
                    <a:gd name="A2" fmla="val 0"/>
                    <a:gd name="A3" fmla="val 0"/>
                    <a:gd name="A4" fmla="val 0"/>
                    <a:gd name="A5" fmla="val 0"/>
                    <a:gd name="A6" fmla="val 0"/>
                    <a:gd name="A7" fmla="val 0"/>
                    <a:gd name="A8" fmla="val 0"/>
                  </a:avLst>
                  <a:gdLst/>
                  <a:ahLst/>
                  <a:cxnLst>
                    <a:cxn ang="0">
                      <a:pos x="0" y="732"/>
                    </a:cxn>
                    <a:cxn ang="0">
                      <a:pos x="1638" y="228"/>
                    </a:cxn>
                    <a:cxn ang="0">
                      <a:pos x="4122" y="816"/>
                    </a:cxn>
                    <a:cxn ang="0">
                      <a:pos x="5766" y="0"/>
                    </a:cxn>
                  </a:cxnLst>
                  <a:rect l="0" t="0" r="0" b="0"/>
                  <a:pathLst>
                    <a:path w="5766" h="854">
                      <a:moveTo>
                        <a:pt x="0" y="732"/>
                      </a:moveTo>
                      <a:cubicBezTo>
                        <a:pt x="273" y="647"/>
                        <a:pt x="951" y="214"/>
                        <a:pt x="1638" y="228"/>
                      </a:cubicBezTo>
                      <a:cubicBezTo>
                        <a:pt x="2325" y="242"/>
                        <a:pt x="3434" y="854"/>
                        <a:pt x="4122" y="816"/>
                      </a:cubicBezTo>
                      <a:cubicBezTo>
                        <a:pt x="4810" y="778"/>
                        <a:pt x="5424" y="170"/>
                        <a:pt x="5766" y="0"/>
                      </a:cubicBezTo>
                    </a:path>
                  </a:pathLst>
                </a:custGeom>
                <a:noFill/>
                <a:ln w="9525" cap="flat" cmpd="sng" algn="ctr">
                  <a:gradFill>
                    <a:gsLst>
                      <a:gs pos="74000">
                        <a:schemeClr val="accent4"/>
                      </a:gs>
                      <a:gs pos="44000">
                        <a:schemeClr val="accent1"/>
                      </a:gs>
                      <a:gs pos="33000">
                        <a:schemeClr val="accent2">
                          <a:alpha val="56000"/>
                        </a:schemeClr>
                      </a:gs>
                    </a:gsLst>
                    <a:lin ang="5400000" scaled="1"/>
                  </a:gra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anchor="t" compatLnSpc="1"/>
                <a:lstStyle/>
                <a:p>
                  <a:endParaRPr kumimoji="0" lang="en-US" sz="1800"/>
                </a:p>
              </p:txBody>
            </p:sp>
          </p:grpSp>
        </p:grpSp>
      </p:grp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609600" y="704088"/>
            <a:ext cx="109728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 dirty="0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609600" y="1935480"/>
            <a:ext cx="10972800" cy="438912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 dirty="0" smtClean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100">
                <a:solidFill>
                  <a:schemeClr val="tx1"/>
                </a:solidFill>
              </a:defRPr>
            </a:lvl1pPr>
          </a:lstStyle>
          <a:p>
            <a:fld id="{61146459-E3C3-4969-9224-5ED50B492D17}" type="datetime1">
              <a:rPr lang="en-US" smtClean="0"/>
              <a:pPr/>
              <a:t>10/19/2018</a:t>
            </a:fld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3556000" y="6356351"/>
            <a:ext cx="44704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1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Add a footer</a:t>
            </a:r>
            <a:endParaRPr lang="en-US" dirty="0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10566400" y="6356351"/>
            <a:ext cx="1016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100">
                <a:solidFill>
                  <a:schemeClr val="tx1"/>
                </a:solidFill>
              </a:defRPr>
            </a:lvl1pPr>
          </a:lstStyle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85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sldNum="0" hdr="0" ftr="0" dt="0"/>
  <p:txStyles>
    <p:titleStyle>
      <a:lvl1pPr algn="l" rtl="0" eaLnBrk="1" latinLnBrk="0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3">
            <a:lumMod val="50000"/>
          </a:schemeClr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l" rtl="0" eaLnBrk="1" latinLnBrk="0" hangingPunct="1">
        <a:spcBef>
          <a:spcPct val="20000"/>
        </a:spcBef>
        <a:buClr>
          <a:schemeClr val="accent1">
            <a:lumMod val="50000"/>
          </a:schemeClr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l" rtl="0" eaLnBrk="1" latinLnBrk="0" hangingPunct="1">
        <a:spcBef>
          <a:spcPct val="20000"/>
        </a:spcBef>
        <a:buClr>
          <a:schemeClr val="accent2">
            <a:lumMod val="50000"/>
          </a:schemeClr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l" rtl="0" eaLnBrk="1" latinLnBrk="0" hangingPunct="1">
        <a:spcBef>
          <a:spcPct val="20000"/>
        </a:spcBef>
        <a:buClr>
          <a:schemeClr val="accent3">
            <a:lumMod val="50000"/>
          </a:schemeClr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l" rtl="0" eaLnBrk="1" latinLnBrk="0" hangingPunct="1">
        <a:spcBef>
          <a:spcPct val="20000"/>
        </a:spcBef>
        <a:buClr>
          <a:schemeClr val="accent4">
            <a:lumMod val="75000"/>
          </a:schemeClr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>
            <a:lumMod val="50000"/>
          </a:schemeClr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>
            <a:lumMod val="75000"/>
          </a:schemeClr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0" algn="l" rtl="0" eaLnBrk="1" latinLnBrk="0" hangingPunct="1">
        <a:spcBef>
          <a:spcPct val="20000"/>
        </a:spcBef>
        <a:buClr>
          <a:schemeClr val="tx2"/>
        </a:buClr>
        <a:buFontTx/>
        <a:buNone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dvlp.sisrute.kemkes.go.id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sisrute.kemkes.go.id/baru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sisrute.kemkes.go.id/baru/index_ci.php/services/" TargetMode="External"/><Relationship Id="rId2" Type="http://schemas.openxmlformats.org/officeDocument/2006/relationships/hyperlink" Target="http://103.74.143.35/apps/sisrute/index_ci.php/services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naftali/rmi/blob/master/rmi.php" TargetMode="External"/><Relationship Id="rId2" Type="http://schemas.openxmlformats.org/officeDocument/2006/relationships/hyperlink" Target="https://github.com/dnaftali/rmi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1.emf"/><Relationship Id="rId4" Type="http://schemas.openxmlformats.org/officeDocument/2006/relationships/package" Target="../embeddings/Microsoft_Visio_Drawing2222.vsdx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12.emf"/><Relationship Id="rId4" Type="http://schemas.openxmlformats.org/officeDocument/2006/relationships/package" Target="../embeddings/Microsoft_Visio_Drawing3333.vsdx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://sardjito.co.id/resumeapp/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7.emf"/><Relationship Id="rId4" Type="http://schemas.openxmlformats.org/officeDocument/2006/relationships/package" Target="../embeddings/Microsoft_Visio_Drawing1111.vsdx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Resume </a:t>
            </a:r>
            <a:r>
              <a:rPr lang="en-US" dirty="0" err="1" smtClean="0"/>
              <a:t>Medis</a:t>
            </a:r>
            <a:r>
              <a:rPr lang="en-US" dirty="0" smtClean="0"/>
              <a:t> </a:t>
            </a:r>
            <a:r>
              <a:rPr lang="en-US" dirty="0" err="1" smtClean="0"/>
              <a:t>Terintegrasi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711200" y="3228535"/>
            <a:ext cx="10780584" cy="2789205"/>
          </a:xfrm>
        </p:spPr>
        <p:txBody>
          <a:bodyPr>
            <a:normAutofit/>
          </a:bodyPr>
          <a:lstStyle/>
          <a:p>
            <a:r>
              <a:rPr lang="id-ID" dirty="0" smtClean="0"/>
              <a:t>Medan</a:t>
            </a:r>
            <a:r>
              <a:rPr lang="en-US" dirty="0" smtClean="0"/>
              <a:t>, </a:t>
            </a:r>
            <a:r>
              <a:rPr lang="id-ID" dirty="0" smtClean="0"/>
              <a:t>16 Oktober</a:t>
            </a:r>
            <a:r>
              <a:rPr lang="en-US" dirty="0" smtClean="0"/>
              <a:t> 2018</a:t>
            </a:r>
          </a:p>
          <a:p>
            <a:endParaRPr lang="en-US" dirty="0" smtClean="0"/>
          </a:p>
          <a:p>
            <a:r>
              <a:rPr lang="en-US" smtClean="0"/>
              <a:t>Instalasi</a:t>
            </a:r>
            <a:r>
              <a:rPr lang="en-US" dirty="0" smtClean="0"/>
              <a:t> </a:t>
            </a:r>
            <a:r>
              <a:rPr lang="en-US" dirty="0" err="1" smtClean="0"/>
              <a:t>Teknologi</a:t>
            </a:r>
            <a:r>
              <a:rPr lang="en-US" dirty="0" smtClean="0"/>
              <a:t> </a:t>
            </a:r>
            <a:r>
              <a:rPr lang="en-US" dirty="0" err="1" smtClean="0"/>
              <a:t>Informasi</a:t>
            </a:r>
            <a:endParaRPr lang="en-US" dirty="0" smtClean="0"/>
          </a:p>
          <a:p>
            <a:r>
              <a:rPr lang="en-US" dirty="0" smtClean="0"/>
              <a:t>RSUP Dr. </a:t>
            </a:r>
            <a:r>
              <a:rPr lang="en-US" dirty="0" err="1" smtClean="0"/>
              <a:t>Sardjito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9628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b="1" dirty="0" err="1"/>
              <a:t>Aplikasi</a:t>
            </a:r>
            <a:r>
              <a:rPr lang="en-US" b="1" dirty="0"/>
              <a:t> </a:t>
            </a:r>
            <a:r>
              <a:rPr lang="en-US" b="1" dirty="0" err="1"/>
              <a:t>Sisrute</a:t>
            </a:r>
            <a:r>
              <a:rPr lang="en-US" b="1" dirty="0"/>
              <a:t> – Resume </a:t>
            </a:r>
            <a:r>
              <a:rPr lang="en-US" b="1" dirty="0" err="1" smtClean="0"/>
              <a:t>Medis</a:t>
            </a:r>
            <a:r>
              <a:rPr lang="en-US" b="1" dirty="0" smtClean="0"/>
              <a:t> (1)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1935480"/>
            <a:ext cx="10972800" cy="130999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Proses </a:t>
            </a:r>
            <a:r>
              <a:rPr lang="en-US" dirty="0" err="1"/>
              <a:t>rujukan</a:t>
            </a:r>
            <a:r>
              <a:rPr lang="en-US" dirty="0"/>
              <a:t> </a:t>
            </a:r>
            <a:r>
              <a:rPr lang="en-US" dirty="0" err="1"/>
              <a:t>pasien</a:t>
            </a:r>
            <a:r>
              <a:rPr lang="en-US" dirty="0"/>
              <a:t> </a:t>
            </a:r>
            <a:r>
              <a:rPr lang="en-US" dirty="0" err="1"/>
              <a:t>bagi</a:t>
            </a:r>
            <a:r>
              <a:rPr lang="en-US" dirty="0"/>
              <a:t> </a:t>
            </a:r>
            <a:r>
              <a:rPr lang="en-US" dirty="0" err="1"/>
              <a:t>faskes</a:t>
            </a:r>
            <a:r>
              <a:rPr lang="en-US" dirty="0"/>
              <a:t> yang </a:t>
            </a:r>
            <a:r>
              <a:rPr lang="en-US" dirty="0" err="1"/>
              <a:t>belum</a:t>
            </a:r>
            <a:r>
              <a:rPr lang="en-US" dirty="0"/>
              <a:t> </a:t>
            </a:r>
            <a:r>
              <a:rPr lang="en-US" dirty="0" err="1"/>
              <a:t>memiliki</a:t>
            </a:r>
            <a:r>
              <a:rPr lang="en-US" dirty="0"/>
              <a:t> </a:t>
            </a:r>
            <a:r>
              <a:rPr lang="en-US" dirty="0" err="1"/>
              <a:t>Sistem</a:t>
            </a:r>
            <a:r>
              <a:rPr lang="en-US" dirty="0"/>
              <a:t> Resume </a:t>
            </a:r>
            <a:r>
              <a:rPr lang="en-US" dirty="0" err="1"/>
              <a:t>Medis</a:t>
            </a:r>
            <a:r>
              <a:rPr lang="en-US" dirty="0"/>
              <a:t> </a:t>
            </a:r>
            <a:r>
              <a:rPr lang="en-US" dirty="0" err="1"/>
              <a:t>Elektronik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dilakukan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mengakses</a:t>
            </a:r>
            <a:r>
              <a:rPr lang="en-US" dirty="0"/>
              <a:t> </a:t>
            </a:r>
            <a:r>
              <a:rPr lang="en-US" dirty="0" err="1"/>
              <a:t>langsung</a:t>
            </a:r>
            <a:r>
              <a:rPr lang="en-US" dirty="0"/>
              <a:t> </a:t>
            </a:r>
            <a:r>
              <a:rPr lang="en-US" dirty="0" err="1"/>
              <a:t>aplikasi</a:t>
            </a:r>
            <a:r>
              <a:rPr lang="en-US" dirty="0"/>
              <a:t> </a:t>
            </a:r>
            <a:r>
              <a:rPr lang="en-US" dirty="0" err="1"/>
              <a:t>Sisrute</a:t>
            </a:r>
            <a:r>
              <a:rPr lang="en-US" dirty="0"/>
              <a:t> – Resume </a:t>
            </a:r>
            <a:r>
              <a:rPr lang="en-US" dirty="0" err="1" smtClean="0"/>
              <a:t>Medis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786694" y="3422098"/>
            <a:ext cx="4508077" cy="267669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09600" y="3872025"/>
            <a:ext cx="6096000" cy="2246769"/>
          </a:xfrm>
          <a:prstGeom prst="rect">
            <a:avLst/>
          </a:prstGeom>
        </p:spPr>
        <p:txBody>
          <a:bodyPr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id-ID" sz="2000" dirty="0" smtClean="0"/>
              <a:t>Uji coba k</a:t>
            </a:r>
            <a:r>
              <a:rPr lang="en-US" sz="2000" dirty="0" err="1" smtClean="0"/>
              <a:t>unjungi</a:t>
            </a:r>
            <a:r>
              <a:rPr lang="en-US" sz="2000" dirty="0" smtClean="0"/>
              <a:t> </a:t>
            </a:r>
            <a:r>
              <a:rPr lang="en-US" sz="2000" dirty="0"/>
              <a:t>situs </a:t>
            </a:r>
            <a:r>
              <a:rPr lang="en-US" sz="2000" dirty="0" err="1"/>
              <a:t>Sisrute</a:t>
            </a:r>
            <a:r>
              <a:rPr lang="en-US" sz="2000" dirty="0"/>
              <a:t> – Resume </a:t>
            </a:r>
            <a:r>
              <a:rPr lang="en-US" sz="2000" dirty="0" err="1"/>
              <a:t>Medis</a:t>
            </a:r>
            <a:r>
              <a:rPr lang="en-US" sz="2000" dirty="0"/>
              <a:t> </a:t>
            </a:r>
            <a:r>
              <a:rPr lang="en-US" sz="2000" dirty="0" err="1"/>
              <a:t>pada</a:t>
            </a:r>
            <a:r>
              <a:rPr lang="en-US" sz="2000" dirty="0"/>
              <a:t> </a:t>
            </a:r>
            <a:r>
              <a:rPr lang="en-US" sz="2000" dirty="0" err="1"/>
              <a:t>tautan</a:t>
            </a:r>
            <a:r>
              <a:rPr lang="en-US" sz="2000" dirty="0"/>
              <a:t> </a:t>
            </a:r>
            <a:r>
              <a:rPr lang="en-US" sz="2000" u="sng" dirty="0">
                <a:hlinkClick r:id="rId3"/>
              </a:rPr>
              <a:t>http://</a:t>
            </a:r>
            <a:r>
              <a:rPr lang="en-US" sz="2000" u="sng" dirty="0" smtClean="0">
                <a:hlinkClick r:id="rId3"/>
              </a:rPr>
              <a:t>dvlp.sisrute.kemkes.go.id/</a:t>
            </a:r>
            <a:r>
              <a:rPr lang="id-ID" sz="2000" u="sng" dirty="0" smtClean="0"/>
              <a:t> (</a:t>
            </a:r>
            <a:r>
              <a:rPr lang="id-ID" sz="2000" dirty="0" smtClean="0"/>
              <a:t>Aplikasi live </a:t>
            </a:r>
            <a:r>
              <a:rPr lang="en-US" sz="2000" dirty="0" err="1" smtClean="0"/>
              <a:t>pada</a:t>
            </a:r>
            <a:r>
              <a:rPr lang="en-US" sz="2000" dirty="0" smtClean="0"/>
              <a:t> </a:t>
            </a:r>
            <a:r>
              <a:rPr lang="en-US" sz="2000" dirty="0" err="1" smtClean="0"/>
              <a:t>tautan</a:t>
            </a:r>
            <a:r>
              <a:rPr lang="en-US" sz="2000" dirty="0" smtClean="0"/>
              <a:t> </a:t>
            </a:r>
            <a:r>
              <a:rPr lang="en-US" sz="2000" u="sng" dirty="0" smtClean="0">
                <a:hlinkClick r:id="rId4"/>
              </a:rPr>
              <a:t>http://sisrute.kemkes.go.id</a:t>
            </a:r>
            <a:r>
              <a:rPr lang="id-ID" sz="2000" u="sng" dirty="0" smtClean="0">
                <a:hlinkClick r:id="rId4"/>
              </a:rPr>
              <a:t>/baru</a:t>
            </a:r>
            <a:r>
              <a:rPr lang="id-ID" sz="2000" u="sng" dirty="0" smtClean="0"/>
              <a:t> )</a:t>
            </a:r>
          </a:p>
          <a:p>
            <a:pPr marL="514350" indent="-514350">
              <a:buFont typeface="+mj-lt"/>
              <a:buAutoNum type="arabicPeriod"/>
            </a:pPr>
            <a:endParaRPr lang="id-ID" sz="2000" u="sng" dirty="0" smtClean="0"/>
          </a:p>
          <a:p>
            <a:pPr marL="514350" indent="-514350">
              <a:buFont typeface="+mj-lt"/>
              <a:buAutoNum type="arabicPeriod"/>
            </a:pPr>
            <a:r>
              <a:rPr lang="en-US" sz="2000" dirty="0" smtClean="0"/>
              <a:t>Login </a:t>
            </a:r>
            <a:r>
              <a:rPr lang="en-US" sz="2000" dirty="0" err="1"/>
              <a:t>menggunakan</a:t>
            </a:r>
            <a:r>
              <a:rPr lang="en-US" sz="2000" dirty="0"/>
              <a:t> username </a:t>
            </a:r>
            <a:r>
              <a:rPr lang="en-US" sz="2000" dirty="0" err="1"/>
              <a:t>dan</a:t>
            </a:r>
            <a:r>
              <a:rPr lang="en-US" sz="2000" dirty="0"/>
              <a:t> password yang </a:t>
            </a:r>
            <a:r>
              <a:rPr lang="en-US" sz="2000" dirty="0" err="1"/>
              <a:t>telah</a:t>
            </a:r>
            <a:r>
              <a:rPr lang="en-US" sz="2000" dirty="0"/>
              <a:t> </a:t>
            </a:r>
            <a:r>
              <a:rPr lang="en-US" sz="2000" dirty="0" err="1"/>
              <a:t>dimiliki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52008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b="1" dirty="0" err="1"/>
              <a:t>Aplikasi</a:t>
            </a:r>
            <a:r>
              <a:rPr lang="en-US" b="1" dirty="0"/>
              <a:t> </a:t>
            </a:r>
            <a:r>
              <a:rPr lang="en-US" b="1" dirty="0" err="1"/>
              <a:t>Sisrute</a:t>
            </a:r>
            <a:r>
              <a:rPr lang="en-US" b="1" dirty="0"/>
              <a:t> – Resume </a:t>
            </a:r>
            <a:r>
              <a:rPr lang="en-US" b="1" dirty="0" err="1" smtClean="0"/>
              <a:t>Medis</a:t>
            </a:r>
            <a:r>
              <a:rPr lang="en-US" b="1" dirty="0" smtClean="0"/>
              <a:t> (2)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09600" y="2545501"/>
            <a:ext cx="6096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pPr marL="457200" indent="-457200">
              <a:buFont typeface="+mj-lt"/>
              <a:buAutoNum type="arabicPeriod" startAt="3"/>
            </a:pPr>
            <a:r>
              <a:rPr lang="en-US" sz="2000" dirty="0" err="1"/>
              <a:t>Pilih</a:t>
            </a:r>
            <a:r>
              <a:rPr lang="en-US" sz="2000" dirty="0"/>
              <a:t> menu </a:t>
            </a:r>
            <a:r>
              <a:rPr lang="en-US" sz="2000" i="1" dirty="0"/>
              <a:t>Resume </a:t>
            </a:r>
            <a:r>
              <a:rPr lang="en-US" sz="2000" i="1" dirty="0" err="1"/>
              <a:t>Medis</a:t>
            </a:r>
            <a:r>
              <a:rPr lang="en-US" sz="2000" dirty="0"/>
              <a:t> – </a:t>
            </a:r>
            <a:r>
              <a:rPr lang="en-US" sz="2000" i="1" dirty="0" err="1"/>
              <a:t>Tambah</a:t>
            </a:r>
            <a:r>
              <a:rPr lang="en-US" sz="2000" i="1" dirty="0"/>
              <a:t> Resume </a:t>
            </a:r>
            <a:r>
              <a:rPr lang="en-US" sz="2000" i="1" dirty="0" err="1"/>
              <a:t>Medis</a:t>
            </a:r>
            <a:r>
              <a:rPr lang="en-US" sz="2000" dirty="0"/>
              <a:t> </a:t>
            </a:r>
            <a:r>
              <a:rPr lang="en-US" sz="2000" dirty="0" err="1"/>
              <a:t>dan</a:t>
            </a:r>
            <a:r>
              <a:rPr lang="en-US" sz="2000" dirty="0"/>
              <a:t> </a:t>
            </a:r>
            <a:r>
              <a:rPr lang="en-US" sz="2000" dirty="0" err="1"/>
              <a:t>lengkapi</a:t>
            </a:r>
            <a:r>
              <a:rPr lang="en-US" sz="2000" dirty="0"/>
              <a:t> </a:t>
            </a:r>
            <a:r>
              <a:rPr lang="en-US" sz="2000" dirty="0" err="1"/>
              <a:t>daftar</a:t>
            </a:r>
            <a:r>
              <a:rPr lang="en-US" sz="2000" dirty="0"/>
              <a:t> </a:t>
            </a:r>
            <a:r>
              <a:rPr lang="en-US" sz="2000" dirty="0" err="1"/>
              <a:t>isian</a:t>
            </a:r>
            <a:r>
              <a:rPr lang="en-US" sz="2000" dirty="0"/>
              <a:t> yang </a:t>
            </a:r>
            <a:r>
              <a:rPr lang="en-US" sz="2000" dirty="0" err="1"/>
              <a:t>tersedia</a:t>
            </a:r>
            <a:r>
              <a:rPr lang="en-US" sz="2000" dirty="0" smtClean="0"/>
              <a:t>.</a:t>
            </a:r>
          </a:p>
        </p:txBody>
      </p:sp>
      <p:sp>
        <p:nvSpPr>
          <p:cNvPr id="7" name="Rectangle 6"/>
          <p:cNvSpPr/>
          <p:nvPr/>
        </p:nvSpPr>
        <p:spPr>
          <a:xfrm>
            <a:off x="5486400" y="5511003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marL="457200" indent="-457200">
              <a:buFont typeface="+mj-lt"/>
              <a:buAutoNum type="arabicPeriod" startAt="4"/>
            </a:pPr>
            <a:r>
              <a:rPr lang="en-US" dirty="0" err="1" smtClean="0"/>
              <a:t>Setelah</a:t>
            </a:r>
            <a:r>
              <a:rPr lang="en-US" dirty="0" smtClean="0"/>
              <a:t> </a:t>
            </a:r>
            <a:r>
              <a:rPr lang="en-US" dirty="0" err="1" smtClean="0"/>
              <a:t>melengkapi</a:t>
            </a:r>
            <a:r>
              <a:rPr lang="en-US" dirty="0" smtClean="0"/>
              <a:t> </a:t>
            </a:r>
            <a:r>
              <a:rPr lang="en-US" dirty="0" err="1" smtClean="0"/>
              <a:t>isian</a:t>
            </a:r>
            <a:r>
              <a:rPr lang="en-US" dirty="0" smtClean="0"/>
              <a:t>, </a:t>
            </a:r>
            <a:r>
              <a:rPr lang="en-US" dirty="0" err="1" smtClean="0"/>
              <a:t>pilih</a:t>
            </a:r>
            <a:r>
              <a:rPr lang="en-US" dirty="0" smtClean="0"/>
              <a:t> </a:t>
            </a:r>
            <a:r>
              <a:rPr lang="en-US" dirty="0" err="1"/>
              <a:t>Rumah</a:t>
            </a:r>
            <a:r>
              <a:rPr lang="en-US" dirty="0"/>
              <a:t> </a:t>
            </a:r>
            <a:r>
              <a:rPr lang="en-US" dirty="0" err="1"/>
              <a:t>Sakit</a:t>
            </a:r>
            <a:r>
              <a:rPr lang="en-US" dirty="0"/>
              <a:t> </a:t>
            </a:r>
            <a:r>
              <a:rPr lang="en-US" dirty="0" err="1"/>
              <a:t>tujuan</a:t>
            </a:r>
            <a:r>
              <a:rPr lang="en-US" dirty="0"/>
              <a:t> </a:t>
            </a:r>
            <a:r>
              <a:rPr lang="en-US" dirty="0" err="1"/>
              <a:t>rujukan</a:t>
            </a:r>
            <a:r>
              <a:rPr lang="en-US" dirty="0"/>
              <a:t> </a:t>
            </a:r>
            <a:r>
              <a:rPr lang="en-US" dirty="0" err="1"/>
              <a:t>dilanjutkan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klik</a:t>
            </a:r>
            <a:r>
              <a:rPr lang="en-US" dirty="0"/>
              <a:t> </a:t>
            </a:r>
            <a:r>
              <a:rPr lang="en-US" dirty="0" err="1"/>
              <a:t>tombol</a:t>
            </a:r>
            <a:r>
              <a:rPr lang="en-US" dirty="0"/>
              <a:t> </a:t>
            </a:r>
            <a:r>
              <a:rPr lang="en-US" dirty="0" err="1"/>
              <a:t>Simpan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47730" y="3922336"/>
            <a:ext cx="5035639" cy="2683708"/>
          </a:xfrm>
          <a:prstGeom prst="rect">
            <a:avLst/>
          </a:prstGeom>
        </p:spPr>
      </p:pic>
      <p:pic>
        <p:nvPicPr>
          <p:cNvPr id="10" name="Picture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761528" y="2559155"/>
            <a:ext cx="4479720" cy="2742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091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b="1" dirty="0" err="1"/>
              <a:t>Aplikasi</a:t>
            </a:r>
            <a:r>
              <a:rPr lang="en-US" b="1" dirty="0"/>
              <a:t> </a:t>
            </a:r>
            <a:r>
              <a:rPr lang="en-US" b="1" dirty="0" err="1"/>
              <a:t>Sisrute</a:t>
            </a:r>
            <a:r>
              <a:rPr lang="en-US" b="1" dirty="0"/>
              <a:t> – Resume </a:t>
            </a:r>
            <a:r>
              <a:rPr lang="en-US" b="1" dirty="0" err="1" smtClean="0"/>
              <a:t>Medis</a:t>
            </a:r>
            <a:r>
              <a:rPr lang="en-US" b="1" dirty="0" smtClean="0"/>
              <a:t> (</a:t>
            </a:r>
            <a:r>
              <a:rPr lang="id-ID" b="1" dirty="0" smtClean="0"/>
              <a:t>3</a:t>
            </a:r>
            <a:r>
              <a:rPr lang="en-US" b="1" dirty="0" smtClean="0"/>
              <a:t>)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502276" y="3209459"/>
            <a:ext cx="5593724" cy="2070880"/>
          </a:xfrm>
        </p:spPr>
        <p:txBody>
          <a:bodyPr>
            <a:normAutofit lnSpcReduction="10000"/>
          </a:bodyPr>
          <a:lstStyle/>
          <a:p>
            <a:pPr marL="27432" indent="0">
              <a:buNone/>
            </a:pPr>
            <a:r>
              <a:rPr lang="en-US" dirty="0" err="1" smtClean="0"/>
              <a:t>Setiap</a:t>
            </a:r>
            <a:r>
              <a:rPr lang="en-US" dirty="0" smtClean="0"/>
              <a:t> </a:t>
            </a:r>
            <a:r>
              <a:rPr lang="en-US" dirty="0" err="1" smtClean="0"/>
              <a:t>faskes</a:t>
            </a:r>
            <a:r>
              <a:rPr lang="en-US" dirty="0" smtClean="0"/>
              <a:t> juga </a:t>
            </a:r>
            <a:r>
              <a:rPr lang="en-US" dirty="0" err="1" smtClean="0"/>
              <a:t>dapat</a:t>
            </a:r>
            <a:r>
              <a:rPr lang="en-US" dirty="0" smtClean="0"/>
              <a:t> </a:t>
            </a:r>
            <a:r>
              <a:rPr lang="en-US" dirty="0" err="1"/>
              <a:t>mencari</a:t>
            </a:r>
            <a:r>
              <a:rPr lang="en-US" dirty="0"/>
              <a:t>/</a:t>
            </a:r>
            <a:r>
              <a:rPr lang="en-US" dirty="0" err="1"/>
              <a:t>melihat</a:t>
            </a:r>
            <a:r>
              <a:rPr lang="en-US" dirty="0"/>
              <a:t> data resume </a:t>
            </a:r>
            <a:r>
              <a:rPr lang="en-US" dirty="0" err="1"/>
              <a:t>medis</a:t>
            </a:r>
            <a:r>
              <a:rPr lang="en-US" dirty="0"/>
              <a:t> yang </a:t>
            </a:r>
            <a:r>
              <a:rPr lang="en-US" dirty="0" err="1"/>
              <a:t>sudah</a:t>
            </a:r>
            <a:r>
              <a:rPr lang="en-US" dirty="0"/>
              <a:t> </a:t>
            </a:r>
            <a:r>
              <a:rPr lang="en-US" dirty="0" err="1"/>
              <a:t>tersimpan</a:t>
            </a:r>
            <a:r>
              <a:rPr lang="en-US" dirty="0"/>
              <a:t> </a:t>
            </a:r>
            <a:r>
              <a:rPr lang="en-US" dirty="0" err="1" smtClean="0"/>
              <a:t>dengan</a:t>
            </a:r>
            <a:r>
              <a:rPr lang="en-US" dirty="0" smtClean="0"/>
              <a:t> </a:t>
            </a:r>
            <a:r>
              <a:rPr lang="en-US" dirty="0" err="1" smtClean="0"/>
              <a:t>mengakses</a:t>
            </a:r>
            <a:r>
              <a:rPr lang="en-US" dirty="0" smtClean="0"/>
              <a:t> </a:t>
            </a:r>
            <a:r>
              <a:rPr lang="en-US" dirty="0"/>
              <a:t>menu </a:t>
            </a:r>
            <a:r>
              <a:rPr lang="en-US" i="1" dirty="0"/>
              <a:t>Resume </a:t>
            </a:r>
            <a:r>
              <a:rPr lang="en-US" i="1" dirty="0" err="1"/>
              <a:t>Medis</a:t>
            </a:r>
            <a:r>
              <a:rPr lang="en-US" dirty="0"/>
              <a:t> – </a:t>
            </a:r>
            <a:r>
              <a:rPr lang="id-ID" i="1" dirty="0" smtClean="0"/>
              <a:t>List</a:t>
            </a:r>
            <a:r>
              <a:rPr lang="en-US" i="1" dirty="0" smtClean="0"/>
              <a:t> Resume</a:t>
            </a:r>
            <a:r>
              <a:rPr lang="id-ID" i="1" dirty="0" smtClean="0"/>
              <a:t> Medis</a:t>
            </a:r>
            <a:endParaRPr lang="en-US" dirty="0"/>
          </a:p>
        </p:txBody>
      </p:sp>
      <p:pic>
        <p:nvPicPr>
          <p:cNvPr id="6" name="Picture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168980" y="2185939"/>
            <a:ext cx="5432080" cy="3686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95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b="1" dirty="0"/>
              <a:t>Web Service Resume </a:t>
            </a:r>
            <a:r>
              <a:rPr lang="en-US" sz="4000" b="1" dirty="0" err="1"/>
              <a:t>Medis</a:t>
            </a:r>
            <a:r>
              <a:rPr lang="en-US" sz="4000" b="1" dirty="0"/>
              <a:t> </a:t>
            </a:r>
            <a:r>
              <a:rPr lang="en-US" sz="4000" b="1" dirty="0" err="1" smtClean="0"/>
              <a:t>terintegrasi</a:t>
            </a:r>
            <a:r>
              <a:rPr lang="id-ID" sz="4000" b="1" dirty="0" smtClean="0"/>
              <a:t> (1)</a:t>
            </a:r>
            <a:endParaRPr lang="id-ID" sz="40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Proses </a:t>
            </a:r>
            <a:r>
              <a:rPr lang="en-US" dirty="0" err="1" smtClean="0"/>
              <a:t>rujukan</a:t>
            </a:r>
            <a:r>
              <a:rPr lang="en-US" dirty="0" smtClean="0"/>
              <a:t> </a:t>
            </a:r>
            <a:r>
              <a:rPr lang="en-US" dirty="0" err="1"/>
              <a:t>bagi</a:t>
            </a:r>
            <a:r>
              <a:rPr lang="en-US" dirty="0"/>
              <a:t> </a:t>
            </a:r>
            <a:r>
              <a:rPr lang="en-US" dirty="0" err="1"/>
              <a:t>faskes</a:t>
            </a:r>
            <a:r>
              <a:rPr lang="en-US" dirty="0"/>
              <a:t> yang </a:t>
            </a:r>
            <a:r>
              <a:rPr lang="en-US" dirty="0" err="1"/>
              <a:t>telah</a:t>
            </a:r>
            <a:r>
              <a:rPr lang="en-US" dirty="0"/>
              <a:t> </a:t>
            </a:r>
            <a:r>
              <a:rPr lang="en-US" dirty="0" err="1"/>
              <a:t>memiliki</a:t>
            </a:r>
            <a:r>
              <a:rPr lang="en-US" dirty="0"/>
              <a:t> </a:t>
            </a:r>
            <a:r>
              <a:rPr lang="en-US" dirty="0" err="1"/>
              <a:t>Sistem</a:t>
            </a:r>
            <a:r>
              <a:rPr lang="en-US" dirty="0"/>
              <a:t> Resume </a:t>
            </a:r>
            <a:r>
              <a:rPr lang="en-US" dirty="0" err="1"/>
              <a:t>Medis</a:t>
            </a:r>
            <a:r>
              <a:rPr lang="en-US" dirty="0"/>
              <a:t> </a:t>
            </a:r>
            <a:r>
              <a:rPr lang="en-US" dirty="0" err="1"/>
              <a:t>Elektronik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dilakukan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melakukan</a:t>
            </a:r>
            <a:r>
              <a:rPr lang="en-US" dirty="0"/>
              <a:t> bridging SIMRS </a:t>
            </a:r>
            <a:r>
              <a:rPr lang="en-US" dirty="0" err="1"/>
              <a:t>dengan</a:t>
            </a:r>
            <a:r>
              <a:rPr lang="en-US" dirty="0"/>
              <a:t> Web Service yang </a:t>
            </a:r>
            <a:r>
              <a:rPr lang="en-US" dirty="0" err="1"/>
              <a:t>telah</a:t>
            </a:r>
            <a:r>
              <a:rPr lang="en-US" dirty="0"/>
              <a:t> </a:t>
            </a:r>
            <a:r>
              <a:rPr lang="en-US" dirty="0" err="1"/>
              <a:t>disediakan</a:t>
            </a:r>
            <a:r>
              <a:rPr lang="en-US" dirty="0"/>
              <a:t>.</a:t>
            </a:r>
            <a:endParaRPr lang="id-ID" dirty="0"/>
          </a:p>
          <a:p>
            <a:endParaRPr lang="id-ID" dirty="0"/>
          </a:p>
          <a:p>
            <a:r>
              <a:rPr lang="en-US" i="1" dirty="0"/>
              <a:t>{BASE URL}</a:t>
            </a:r>
            <a:r>
              <a:rPr lang="en-US" dirty="0"/>
              <a:t> development = </a:t>
            </a:r>
            <a:r>
              <a:rPr lang="id-ID" u="sng" dirty="0">
                <a:hlinkClick r:id="rId2"/>
              </a:rPr>
              <a:t>http://103.74.143.35/apps/sisrute/index_ci.php/services/</a:t>
            </a:r>
            <a:endParaRPr lang="id-ID" dirty="0"/>
          </a:p>
          <a:p>
            <a:r>
              <a:rPr lang="en-US" i="1" dirty="0"/>
              <a:t>{BASE URL}</a:t>
            </a:r>
            <a:r>
              <a:rPr lang="en-US" dirty="0"/>
              <a:t> live = </a:t>
            </a:r>
            <a:r>
              <a:rPr lang="id-ID" u="sng" dirty="0">
                <a:hlinkClick r:id="rId3"/>
              </a:rPr>
              <a:t>https://sisrute.kemkes.go.id/baru/index_ci.php/services/</a:t>
            </a:r>
            <a:endParaRPr lang="id-ID" dirty="0"/>
          </a:p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44848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b="1" dirty="0"/>
              <a:t>Web Service Resume </a:t>
            </a:r>
            <a:r>
              <a:rPr lang="en-US" sz="4000" b="1" dirty="0" err="1"/>
              <a:t>Medis</a:t>
            </a:r>
            <a:r>
              <a:rPr lang="en-US" sz="4000" b="1" dirty="0"/>
              <a:t> </a:t>
            </a:r>
            <a:r>
              <a:rPr lang="en-US" sz="4000" b="1" dirty="0" err="1"/>
              <a:t>terintegrasi</a:t>
            </a:r>
            <a:r>
              <a:rPr lang="id-ID" sz="4000" b="1" dirty="0"/>
              <a:t> </a:t>
            </a:r>
            <a:r>
              <a:rPr lang="id-ID" sz="4000" b="1" dirty="0" smtClean="0"/>
              <a:t>(2)</a:t>
            </a:r>
            <a:endParaRPr lang="id-ID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Contoh</a:t>
            </a:r>
            <a:r>
              <a:rPr lang="en-US" dirty="0"/>
              <a:t> source code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dilihat</a:t>
            </a:r>
            <a:r>
              <a:rPr lang="en-US" dirty="0"/>
              <a:t> di </a:t>
            </a:r>
            <a:r>
              <a:rPr lang="en-US" u="sng" dirty="0">
                <a:hlinkClick r:id="rId2"/>
              </a:rPr>
              <a:t>https://github.com/dnaftali/rmi</a:t>
            </a:r>
            <a:endParaRPr lang="id-ID" dirty="0"/>
          </a:p>
          <a:p>
            <a:endParaRPr lang="id-ID" dirty="0"/>
          </a:p>
          <a:p>
            <a:r>
              <a:rPr lang="en-US" dirty="0"/>
              <a:t>Java: </a:t>
            </a:r>
            <a:r>
              <a:rPr lang="en-US" u="sng" dirty="0">
                <a:hlinkClick r:id="rId3"/>
              </a:rPr>
              <a:t>https://github.com/dnaftali/rmi/blob/master/rmi.php</a:t>
            </a:r>
            <a:r>
              <a:rPr lang="en-US" dirty="0"/>
              <a:t>  </a:t>
            </a:r>
            <a:endParaRPr lang="id-ID" dirty="0"/>
          </a:p>
          <a:p>
            <a:r>
              <a:rPr lang="en-US" dirty="0"/>
              <a:t>PHP: </a:t>
            </a:r>
            <a:r>
              <a:rPr lang="en-US" u="sng" dirty="0">
                <a:hlinkClick r:id="rId3"/>
              </a:rPr>
              <a:t>https://github.com/dnaftali/rmi/blob/master/rmi.php</a:t>
            </a:r>
            <a:endParaRPr lang="id-ID" dirty="0"/>
          </a:p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39747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Sisrute Integrasi dengan SIMRS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935480"/>
            <a:ext cx="11277600" cy="4389120"/>
          </a:xfrm>
        </p:spPr>
        <p:txBody>
          <a:bodyPr>
            <a:normAutofit/>
          </a:bodyPr>
          <a:lstStyle/>
          <a:p>
            <a:r>
              <a:rPr lang="en-US" sz="4000" smtClean="0"/>
              <a:t>JUKNIS dapat di dowload :</a:t>
            </a:r>
          </a:p>
          <a:p>
            <a:endParaRPr lang="en-US" sz="4000"/>
          </a:p>
          <a:p>
            <a:pPr marL="0" indent="0">
              <a:buNone/>
            </a:pPr>
            <a:r>
              <a:rPr lang="en-US" sz="4000"/>
              <a:t>http://dvlp.sisrute.kemkes.go.id/juknis_eresume/</a:t>
            </a:r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3059401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Simpan</a:t>
            </a:r>
            <a:r>
              <a:rPr lang="en-US" dirty="0"/>
              <a:t>/</a:t>
            </a:r>
            <a:r>
              <a:rPr lang="en-US" dirty="0" err="1"/>
              <a:t>Tambah</a:t>
            </a:r>
            <a:r>
              <a:rPr lang="en-US" dirty="0"/>
              <a:t> Resume </a:t>
            </a:r>
            <a:r>
              <a:rPr lang="en-US" dirty="0" err="1"/>
              <a:t>Medis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2304389"/>
            <a:ext cx="5443470" cy="4146998"/>
          </a:xfrm>
        </p:spPr>
        <p:txBody>
          <a:bodyPr>
            <a:noAutofit/>
          </a:bodyPr>
          <a:lstStyle/>
          <a:p>
            <a:pPr marL="484632" indent="-457200">
              <a:buFont typeface="+mj-lt"/>
              <a:buAutoNum type="arabicPeriod"/>
            </a:pPr>
            <a:r>
              <a:rPr lang="en-US" sz="1800" dirty="0" err="1"/>
              <a:t>Pengguna</a:t>
            </a:r>
            <a:r>
              <a:rPr lang="en-US" sz="1800" dirty="0"/>
              <a:t> </a:t>
            </a:r>
            <a:r>
              <a:rPr lang="en-US" sz="1800" dirty="0" err="1"/>
              <a:t>menginputkan</a:t>
            </a:r>
            <a:r>
              <a:rPr lang="en-US" sz="1800" dirty="0"/>
              <a:t> data resume </a:t>
            </a:r>
            <a:r>
              <a:rPr lang="en-US" sz="1800" dirty="0" err="1"/>
              <a:t>medis</a:t>
            </a:r>
            <a:r>
              <a:rPr lang="en-US" sz="1800" dirty="0"/>
              <a:t> </a:t>
            </a:r>
            <a:r>
              <a:rPr lang="en-US" sz="1800" dirty="0" err="1"/>
              <a:t>pasien</a:t>
            </a:r>
            <a:r>
              <a:rPr lang="en-US" sz="1800" dirty="0"/>
              <a:t> </a:t>
            </a:r>
            <a:r>
              <a:rPr lang="en-US" sz="1800" dirty="0" err="1"/>
              <a:t>pulang</a:t>
            </a:r>
            <a:r>
              <a:rPr lang="en-US" sz="1800" dirty="0"/>
              <a:t> di SIMRS </a:t>
            </a:r>
            <a:r>
              <a:rPr lang="en-US" sz="1800" dirty="0" err="1"/>
              <a:t>milik</a:t>
            </a:r>
            <a:r>
              <a:rPr lang="en-US" sz="1800" dirty="0"/>
              <a:t> </a:t>
            </a:r>
            <a:r>
              <a:rPr lang="en-US" sz="1800" dirty="0" err="1"/>
              <a:t>faskesnya</a:t>
            </a:r>
            <a:endParaRPr lang="en-US" sz="1800" dirty="0"/>
          </a:p>
          <a:p>
            <a:pPr marL="484632" indent="-457200">
              <a:buFont typeface="+mj-lt"/>
              <a:buAutoNum type="arabicPeriod"/>
            </a:pPr>
            <a:r>
              <a:rPr lang="en-US" sz="1800" dirty="0"/>
              <a:t>SIMRS </a:t>
            </a:r>
            <a:r>
              <a:rPr lang="en-US" sz="1800" dirty="0" err="1"/>
              <a:t>menyusun</a:t>
            </a:r>
            <a:r>
              <a:rPr lang="en-US" sz="1800" dirty="0"/>
              <a:t> (</a:t>
            </a:r>
            <a:r>
              <a:rPr lang="en-US" sz="1800" i="1" dirty="0"/>
              <a:t>generate</a:t>
            </a:r>
            <a:r>
              <a:rPr lang="en-US" sz="1800" dirty="0"/>
              <a:t>) data resume </a:t>
            </a:r>
            <a:r>
              <a:rPr lang="en-US" sz="1800" dirty="0" err="1"/>
              <a:t>medis</a:t>
            </a:r>
            <a:r>
              <a:rPr lang="en-US" sz="1800" dirty="0"/>
              <a:t> </a:t>
            </a:r>
            <a:r>
              <a:rPr lang="en-US" sz="1800" dirty="0" err="1"/>
              <a:t>sesuai</a:t>
            </a:r>
            <a:r>
              <a:rPr lang="en-US" sz="1800" dirty="0"/>
              <a:t> format </a:t>
            </a:r>
            <a:r>
              <a:rPr lang="en-US" sz="1800" dirty="0" err="1"/>
              <a:t>standar</a:t>
            </a:r>
            <a:r>
              <a:rPr lang="en-US" sz="1800" dirty="0"/>
              <a:t> resume </a:t>
            </a:r>
            <a:r>
              <a:rPr lang="en-US" sz="1800" dirty="0" err="1"/>
              <a:t>medis</a:t>
            </a:r>
            <a:r>
              <a:rPr lang="en-US" sz="1800" dirty="0"/>
              <a:t> </a:t>
            </a:r>
            <a:r>
              <a:rPr lang="en-US" sz="1800" dirty="0" err="1"/>
              <a:t>integrasi</a:t>
            </a:r>
            <a:r>
              <a:rPr lang="en-US" sz="1800" dirty="0"/>
              <a:t> (RMI).</a:t>
            </a:r>
          </a:p>
          <a:p>
            <a:pPr marL="484632" indent="-457200">
              <a:buFont typeface="+mj-lt"/>
              <a:buAutoNum type="arabicPeriod"/>
            </a:pPr>
            <a:r>
              <a:rPr lang="en-US" sz="1800" dirty="0"/>
              <a:t>SIMRS </a:t>
            </a:r>
            <a:r>
              <a:rPr lang="en-US" sz="1800" dirty="0" err="1"/>
              <a:t>mengirim</a:t>
            </a:r>
            <a:r>
              <a:rPr lang="en-US" sz="1800" dirty="0"/>
              <a:t> data </a:t>
            </a:r>
            <a:r>
              <a:rPr lang="en-US" sz="1800" dirty="0" err="1"/>
              <a:t>hasil</a:t>
            </a:r>
            <a:r>
              <a:rPr lang="en-US" sz="1800" dirty="0"/>
              <a:t> generate </a:t>
            </a:r>
            <a:r>
              <a:rPr lang="en-US" sz="1800" dirty="0" err="1"/>
              <a:t>ke</a:t>
            </a:r>
            <a:r>
              <a:rPr lang="en-US" sz="1800" dirty="0"/>
              <a:t> system RMI </a:t>
            </a:r>
            <a:r>
              <a:rPr lang="en-US" sz="1800" dirty="0" err="1"/>
              <a:t>kemenkes</a:t>
            </a:r>
            <a:r>
              <a:rPr lang="en-US" sz="1800" dirty="0"/>
              <a:t> via web service</a:t>
            </a:r>
          </a:p>
          <a:p>
            <a:pPr marL="484632" indent="-457200">
              <a:buFont typeface="+mj-lt"/>
              <a:buAutoNum type="arabicPeriod"/>
            </a:pPr>
            <a:r>
              <a:rPr lang="en-US" sz="1800" dirty="0"/>
              <a:t>RMI </a:t>
            </a:r>
            <a:r>
              <a:rPr lang="en-US" sz="1800" dirty="0" err="1"/>
              <a:t>memvalidasi</a:t>
            </a:r>
            <a:r>
              <a:rPr lang="en-US" sz="1800" dirty="0"/>
              <a:t> data yang </a:t>
            </a:r>
            <a:r>
              <a:rPr lang="en-US" sz="1800" dirty="0" err="1"/>
              <a:t>diterima</a:t>
            </a:r>
            <a:r>
              <a:rPr lang="en-US" sz="1800" dirty="0"/>
              <a:t> </a:t>
            </a:r>
            <a:r>
              <a:rPr lang="en-US" sz="1800" dirty="0" err="1"/>
              <a:t>dan</a:t>
            </a:r>
            <a:r>
              <a:rPr lang="en-US" sz="1800" dirty="0"/>
              <a:t> </a:t>
            </a:r>
            <a:r>
              <a:rPr lang="en-US" sz="1800" dirty="0" err="1"/>
              <a:t>menyimpan</a:t>
            </a:r>
            <a:r>
              <a:rPr lang="en-US" sz="1800" dirty="0"/>
              <a:t> </a:t>
            </a:r>
            <a:r>
              <a:rPr lang="en-US" sz="1800" dirty="0" err="1"/>
              <a:t>ke</a:t>
            </a:r>
            <a:r>
              <a:rPr lang="en-US" sz="1800" dirty="0"/>
              <a:t> </a:t>
            </a:r>
            <a:r>
              <a:rPr lang="en-US" sz="1800" i="1" dirty="0"/>
              <a:t>bank data</a:t>
            </a:r>
            <a:r>
              <a:rPr lang="en-US" sz="1800" dirty="0"/>
              <a:t> resume </a:t>
            </a:r>
            <a:r>
              <a:rPr lang="en-US" sz="1800" dirty="0" err="1"/>
              <a:t>medis</a:t>
            </a:r>
            <a:r>
              <a:rPr lang="en-US" sz="1800" dirty="0"/>
              <a:t> </a:t>
            </a:r>
            <a:r>
              <a:rPr lang="en-US" sz="1800" dirty="0" err="1"/>
              <a:t>nasional</a:t>
            </a:r>
            <a:endParaRPr lang="en-US" sz="1800" dirty="0"/>
          </a:p>
          <a:p>
            <a:pPr marL="484632" indent="-457200">
              <a:buFont typeface="+mj-lt"/>
              <a:buAutoNum type="arabicPeriod"/>
            </a:pPr>
            <a:r>
              <a:rPr lang="en-US" sz="1800" dirty="0"/>
              <a:t>RMI </a:t>
            </a:r>
            <a:r>
              <a:rPr lang="en-US" sz="1800" dirty="0" err="1"/>
              <a:t>melaporkan</a:t>
            </a:r>
            <a:r>
              <a:rPr lang="en-US" sz="1800" dirty="0"/>
              <a:t> status </a:t>
            </a:r>
            <a:r>
              <a:rPr lang="en-US" sz="1800" dirty="0" err="1"/>
              <a:t>simpan</a:t>
            </a:r>
            <a:r>
              <a:rPr lang="en-US" sz="1800" dirty="0"/>
              <a:t> data </a:t>
            </a:r>
            <a:r>
              <a:rPr lang="en-US" sz="1800" dirty="0" err="1"/>
              <a:t>ke</a:t>
            </a:r>
            <a:r>
              <a:rPr lang="en-US" sz="1800" dirty="0"/>
              <a:t> </a:t>
            </a:r>
            <a:r>
              <a:rPr lang="en-US" sz="1800" dirty="0" smtClean="0"/>
              <a:t>SIMRS</a:t>
            </a:r>
          </a:p>
          <a:p>
            <a:pPr marL="484632" indent="-457200">
              <a:buFont typeface="+mj-lt"/>
              <a:buAutoNum type="arabicPeriod"/>
            </a:pPr>
            <a:r>
              <a:rPr lang="en-US" sz="1800" dirty="0" smtClean="0"/>
              <a:t>SIMRS </a:t>
            </a:r>
            <a:r>
              <a:rPr lang="en-US" sz="1800" dirty="0" err="1"/>
              <a:t>menandai</a:t>
            </a:r>
            <a:r>
              <a:rPr lang="en-US" sz="1800" dirty="0"/>
              <a:t> (</a:t>
            </a:r>
            <a:r>
              <a:rPr lang="en-US" sz="1800" i="1" dirty="0"/>
              <a:t>flag</a:t>
            </a:r>
            <a:r>
              <a:rPr lang="en-US" sz="1800" dirty="0"/>
              <a:t>) data resume </a:t>
            </a:r>
            <a:r>
              <a:rPr lang="en-US" sz="1800" dirty="0" err="1"/>
              <a:t>medis</a:t>
            </a:r>
            <a:r>
              <a:rPr lang="en-US" sz="1800" dirty="0"/>
              <a:t> </a:t>
            </a:r>
            <a:r>
              <a:rPr lang="en-US" sz="1800" dirty="0" err="1"/>
              <a:t>pasien</a:t>
            </a:r>
            <a:r>
              <a:rPr lang="en-US" sz="1800" dirty="0"/>
              <a:t> yang </a:t>
            </a:r>
            <a:r>
              <a:rPr lang="en-US" sz="1800" dirty="0" err="1"/>
              <a:t>telah</a:t>
            </a:r>
            <a:r>
              <a:rPr lang="en-US" sz="1800" dirty="0"/>
              <a:t> </a:t>
            </a:r>
            <a:r>
              <a:rPr lang="en-US" sz="1800" dirty="0" err="1"/>
              <a:t>dikirim</a:t>
            </a:r>
            <a:r>
              <a:rPr lang="en-US" sz="1800" dirty="0"/>
              <a:t> </a:t>
            </a:r>
            <a:r>
              <a:rPr lang="en-US" sz="1800" dirty="0" err="1"/>
              <a:t>tersebut</a:t>
            </a:r>
            <a:endParaRPr lang="en-US" sz="1800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7000875" y="1983346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91851904"/>
              </p:ext>
            </p:extLst>
          </p:nvPr>
        </p:nvGraphicFramePr>
        <p:xfrm>
          <a:off x="6168981" y="1983346"/>
          <a:ext cx="5413420" cy="446804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4" r:id="rId4" imgW="5848216" imgH="4819637" progId="">
                  <p:embed/>
                </p:oleObj>
              </mc:Choice>
              <mc:Fallback>
                <p:oleObj r:id="rId4" imgW="5848216" imgH="4819637" progId="">
                  <p:embed/>
                  <p:pic>
                    <p:nvPicPr>
                      <p:cNvPr id="0" name="Picture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68981" y="1983346"/>
                        <a:ext cx="5413420" cy="446804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54880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Baca Resume </a:t>
            </a:r>
            <a:r>
              <a:rPr lang="en-US" dirty="0" err="1"/>
              <a:t>Medis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1983345"/>
            <a:ext cx="5443470" cy="4468041"/>
          </a:xfrm>
        </p:spPr>
        <p:txBody>
          <a:bodyPr>
            <a:noAutofit/>
          </a:bodyPr>
          <a:lstStyle/>
          <a:p>
            <a:pPr marL="484632" indent="-457200">
              <a:buFont typeface="+mj-lt"/>
              <a:buAutoNum type="arabicPeriod"/>
            </a:pPr>
            <a:r>
              <a:rPr lang="en-US" sz="1800" dirty="0" err="1"/>
              <a:t>Pengguna</a:t>
            </a:r>
            <a:r>
              <a:rPr lang="en-US" sz="1800" dirty="0"/>
              <a:t> </a:t>
            </a:r>
            <a:r>
              <a:rPr lang="en-US" sz="1800" dirty="0" err="1"/>
              <a:t>mencari</a:t>
            </a:r>
            <a:r>
              <a:rPr lang="en-US" sz="1800" dirty="0"/>
              <a:t> data NIK </a:t>
            </a:r>
            <a:r>
              <a:rPr lang="en-US" sz="1800" dirty="0" err="1"/>
              <a:t>pasien</a:t>
            </a:r>
            <a:r>
              <a:rPr lang="en-US" sz="1800" dirty="0"/>
              <a:t> yang </a:t>
            </a:r>
            <a:r>
              <a:rPr lang="en-US" sz="1800" dirty="0" err="1"/>
              <a:t>dirujuk</a:t>
            </a:r>
            <a:r>
              <a:rPr lang="en-US" sz="1800" dirty="0"/>
              <a:t> </a:t>
            </a:r>
            <a:r>
              <a:rPr lang="en-US" sz="1800" dirty="0" err="1"/>
              <a:t>menggunakan</a:t>
            </a:r>
            <a:r>
              <a:rPr lang="en-US" sz="1800" dirty="0"/>
              <a:t> SIMRS </a:t>
            </a:r>
            <a:r>
              <a:rPr lang="en-US" sz="1800" dirty="0" err="1"/>
              <a:t>milik</a:t>
            </a:r>
            <a:r>
              <a:rPr lang="en-US" sz="1800" dirty="0"/>
              <a:t> </a:t>
            </a:r>
            <a:r>
              <a:rPr lang="en-US" sz="1800" dirty="0" err="1"/>
              <a:t>faskesnya</a:t>
            </a:r>
            <a:endParaRPr lang="en-US" sz="1800" dirty="0"/>
          </a:p>
          <a:p>
            <a:pPr marL="484632" indent="-457200">
              <a:buFont typeface="+mj-lt"/>
              <a:buAutoNum type="arabicPeriod"/>
            </a:pPr>
            <a:r>
              <a:rPr lang="en-US" sz="1800" dirty="0"/>
              <a:t>SIMRS </a:t>
            </a:r>
            <a:r>
              <a:rPr lang="en-US" sz="1800" dirty="0" err="1"/>
              <a:t>menyusun</a:t>
            </a:r>
            <a:r>
              <a:rPr lang="en-US" sz="1800" dirty="0"/>
              <a:t> (</a:t>
            </a:r>
            <a:r>
              <a:rPr lang="en-US" sz="1800" i="1" dirty="0"/>
              <a:t>generate</a:t>
            </a:r>
            <a:r>
              <a:rPr lang="en-US" sz="1800" dirty="0"/>
              <a:t>) data </a:t>
            </a:r>
            <a:r>
              <a:rPr lang="en-US" sz="1800" dirty="0" err="1"/>
              <a:t>permintaan</a:t>
            </a:r>
            <a:r>
              <a:rPr lang="en-US" sz="1800" dirty="0"/>
              <a:t> resume </a:t>
            </a:r>
            <a:r>
              <a:rPr lang="en-US" sz="1800" dirty="0" err="1"/>
              <a:t>medis</a:t>
            </a:r>
            <a:r>
              <a:rPr lang="en-US" sz="1800" dirty="0"/>
              <a:t> </a:t>
            </a:r>
            <a:r>
              <a:rPr lang="en-US" sz="1800" dirty="0" err="1"/>
              <a:t>sesuai</a:t>
            </a:r>
            <a:r>
              <a:rPr lang="en-US" sz="1800" dirty="0"/>
              <a:t> format </a:t>
            </a:r>
            <a:r>
              <a:rPr lang="en-US" sz="1800" dirty="0" err="1"/>
              <a:t>standar</a:t>
            </a:r>
            <a:r>
              <a:rPr lang="en-US" sz="1800" dirty="0"/>
              <a:t> resume </a:t>
            </a:r>
            <a:r>
              <a:rPr lang="en-US" sz="1800" dirty="0" err="1"/>
              <a:t>medis</a:t>
            </a:r>
            <a:r>
              <a:rPr lang="en-US" sz="1800" dirty="0"/>
              <a:t> </a:t>
            </a:r>
            <a:r>
              <a:rPr lang="en-US" sz="1800" dirty="0" err="1"/>
              <a:t>integrasi</a:t>
            </a:r>
            <a:r>
              <a:rPr lang="en-US" sz="1800" dirty="0"/>
              <a:t> (RMI).</a:t>
            </a:r>
          </a:p>
          <a:p>
            <a:pPr marL="484632" indent="-457200">
              <a:buFont typeface="+mj-lt"/>
              <a:buAutoNum type="arabicPeriod"/>
            </a:pPr>
            <a:r>
              <a:rPr lang="en-US" sz="1800" dirty="0"/>
              <a:t>SIMRS </a:t>
            </a:r>
            <a:r>
              <a:rPr lang="en-US" sz="1800" dirty="0" err="1"/>
              <a:t>mengirim</a:t>
            </a:r>
            <a:r>
              <a:rPr lang="en-US" sz="1800" dirty="0"/>
              <a:t> </a:t>
            </a:r>
            <a:r>
              <a:rPr lang="en-US" sz="1800" dirty="0" err="1"/>
              <a:t>permintaan</a:t>
            </a:r>
            <a:r>
              <a:rPr lang="en-US" sz="1800" dirty="0"/>
              <a:t> data resume </a:t>
            </a:r>
            <a:r>
              <a:rPr lang="en-US" sz="1800" dirty="0" err="1"/>
              <a:t>medis</a:t>
            </a:r>
            <a:r>
              <a:rPr lang="en-US" sz="1800" dirty="0"/>
              <a:t> </a:t>
            </a:r>
            <a:r>
              <a:rPr lang="en-US" sz="1800" dirty="0" err="1"/>
              <a:t>ke</a:t>
            </a:r>
            <a:r>
              <a:rPr lang="en-US" sz="1800" dirty="0"/>
              <a:t> system RMI </a:t>
            </a:r>
            <a:r>
              <a:rPr lang="en-US" sz="1800" dirty="0" err="1"/>
              <a:t>kemenkes</a:t>
            </a:r>
            <a:r>
              <a:rPr lang="en-US" sz="1800" dirty="0"/>
              <a:t> via web service</a:t>
            </a:r>
          </a:p>
          <a:p>
            <a:pPr marL="484632" indent="-457200">
              <a:buFont typeface="+mj-lt"/>
              <a:buAutoNum type="arabicPeriod"/>
            </a:pPr>
            <a:r>
              <a:rPr lang="en-US" sz="1800" dirty="0"/>
              <a:t>RMI </a:t>
            </a:r>
            <a:r>
              <a:rPr lang="en-US" sz="1800" dirty="0" err="1"/>
              <a:t>memvalidasi</a:t>
            </a:r>
            <a:r>
              <a:rPr lang="en-US" sz="1800" dirty="0"/>
              <a:t> </a:t>
            </a:r>
            <a:r>
              <a:rPr lang="en-US" sz="1800" dirty="0" err="1"/>
              <a:t>permintaan</a:t>
            </a:r>
            <a:r>
              <a:rPr lang="en-US" sz="1800" dirty="0"/>
              <a:t> </a:t>
            </a:r>
            <a:r>
              <a:rPr lang="en-US" sz="1800" dirty="0" err="1"/>
              <a:t>dari</a:t>
            </a:r>
            <a:r>
              <a:rPr lang="en-US" sz="1800" dirty="0"/>
              <a:t> </a:t>
            </a:r>
            <a:r>
              <a:rPr lang="en-US" sz="1800" dirty="0" err="1"/>
              <a:t>faskes</a:t>
            </a:r>
            <a:r>
              <a:rPr lang="en-US" sz="1800" dirty="0"/>
              <a:t> </a:t>
            </a:r>
            <a:r>
              <a:rPr lang="en-US" sz="1800" dirty="0" err="1"/>
              <a:t>dan</a:t>
            </a:r>
            <a:r>
              <a:rPr lang="en-US" sz="1800" dirty="0"/>
              <a:t> </a:t>
            </a:r>
            <a:r>
              <a:rPr lang="en-US" sz="1800" dirty="0" err="1"/>
              <a:t>mencari</a:t>
            </a:r>
            <a:r>
              <a:rPr lang="en-US" sz="1800" dirty="0"/>
              <a:t> data resume </a:t>
            </a:r>
            <a:r>
              <a:rPr lang="en-US" sz="1800" dirty="0" err="1"/>
              <a:t>medis</a:t>
            </a:r>
            <a:r>
              <a:rPr lang="en-US" sz="1800" dirty="0"/>
              <a:t> </a:t>
            </a:r>
            <a:r>
              <a:rPr lang="en-US" sz="1800" dirty="0" err="1"/>
              <a:t>tersebut</a:t>
            </a:r>
            <a:r>
              <a:rPr lang="en-US" sz="1800" dirty="0"/>
              <a:t> </a:t>
            </a:r>
            <a:r>
              <a:rPr lang="en-US" sz="1800" dirty="0" err="1"/>
              <a:t>pada</a:t>
            </a:r>
            <a:r>
              <a:rPr lang="en-US" sz="1800" dirty="0"/>
              <a:t> </a:t>
            </a:r>
            <a:r>
              <a:rPr lang="en-US" sz="1800" i="1" dirty="0"/>
              <a:t>bank data</a:t>
            </a:r>
            <a:r>
              <a:rPr lang="en-US" sz="1800" dirty="0"/>
              <a:t> resume </a:t>
            </a:r>
            <a:r>
              <a:rPr lang="en-US" sz="1800" dirty="0" err="1"/>
              <a:t>medis</a:t>
            </a:r>
            <a:r>
              <a:rPr lang="en-US" sz="1800" dirty="0"/>
              <a:t> </a:t>
            </a:r>
            <a:r>
              <a:rPr lang="en-US" sz="1800" dirty="0" err="1"/>
              <a:t>nasional</a:t>
            </a:r>
            <a:endParaRPr lang="en-US" sz="1800" dirty="0"/>
          </a:p>
          <a:p>
            <a:pPr marL="484632" indent="-457200">
              <a:buFont typeface="+mj-lt"/>
              <a:buAutoNum type="arabicPeriod"/>
            </a:pPr>
            <a:r>
              <a:rPr lang="en-US" sz="1800" dirty="0"/>
              <a:t>RMI </a:t>
            </a:r>
            <a:r>
              <a:rPr lang="en-US" sz="1800" dirty="0" err="1"/>
              <a:t>mengirim</a:t>
            </a:r>
            <a:r>
              <a:rPr lang="en-US" sz="1800" dirty="0"/>
              <a:t> data resume </a:t>
            </a:r>
            <a:r>
              <a:rPr lang="en-US" sz="1800" dirty="0" err="1"/>
              <a:t>medis</a:t>
            </a:r>
            <a:r>
              <a:rPr lang="en-US" sz="1800" dirty="0"/>
              <a:t> yang </a:t>
            </a:r>
            <a:r>
              <a:rPr lang="en-US" sz="1800" dirty="0" err="1"/>
              <a:t>diminta</a:t>
            </a:r>
            <a:r>
              <a:rPr lang="en-US" sz="1800" dirty="0"/>
              <a:t> </a:t>
            </a:r>
            <a:r>
              <a:rPr lang="en-US" sz="1800" dirty="0" err="1"/>
              <a:t>ke</a:t>
            </a:r>
            <a:r>
              <a:rPr lang="en-US" sz="1800" dirty="0"/>
              <a:t> </a:t>
            </a:r>
            <a:r>
              <a:rPr lang="en-US" sz="1800" dirty="0" smtClean="0"/>
              <a:t>SIMRS</a:t>
            </a:r>
          </a:p>
          <a:p>
            <a:pPr marL="484632" indent="-457200">
              <a:buFont typeface="+mj-lt"/>
              <a:buAutoNum type="arabicPeriod"/>
            </a:pPr>
            <a:r>
              <a:rPr lang="en-US" sz="1800" dirty="0" smtClean="0"/>
              <a:t>SIMRS </a:t>
            </a:r>
            <a:r>
              <a:rPr lang="en-US" sz="1800" dirty="0" err="1"/>
              <a:t>menerima</a:t>
            </a:r>
            <a:r>
              <a:rPr lang="en-US" sz="1800" dirty="0"/>
              <a:t> </a:t>
            </a:r>
            <a:r>
              <a:rPr lang="en-US" sz="1800" dirty="0" err="1"/>
              <a:t>dan</a:t>
            </a:r>
            <a:r>
              <a:rPr lang="en-US" sz="1800" dirty="0"/>
              <a:t> </a:t>
            </a:r>
            <a:r>
              <a:rPr lang="en-US" sz="1800" dirty="0" err="1"/>
              <a:t>mengolah</a:t>
            </a:r>
            <a:r>
              <a:rPr lang="en-US" sz="1800" dirty="0"/>
              <a:t> data resume </a:t>
            </a:r>
            <a:r>
              <a:rPr lang="en-US" sz="1800" dirty="0" err="1"/>
              <a:t>medis</a:t>
            </a:r>
            <a:r>
              <a:rPr lang="en-US" sz="1800" dirty="0"/>
              <a:t> yang </a:t>
            </a:r>
            <a:r>
              <a:rPr lang="en-US" sz="1800" dirty="0" err="1"/>
              <a:t>diterima</a:t>
            </a:r>
            <a:r>
              <a:rPr lang="en-US" sz="1800" dirty="0"/>
              <a:t>.</a:t>
            </a: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7000875" y="1983346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66393039"/>
              </p:ext>
            </p:extLst>
          </p:nvPr>
        </p:nvGraphicFramePr>
        <p:xfrm>
          <a:off x="6387922" y="2119605"/>
          <a:ext cx="5444410" cy="44936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8" r:id="rId4" imgW="5848216" imgH="4819637" progId="">
                  <p:embed/>
                </p:oleObj>
              </mc:Choice>
              <mc:Fallback>
                <p:oleObj r:id="rId4" imgW="5848216" imgH="4819637" progId="">
                  <p:embed/>
                  <p:pic>
                    <p:nvPicPr>
                      <p:cNvPr id="0" name="Picture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387922" y="2119605"/>
                        <a:ext cx="5444410" cy="449361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67245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Ketentuan</a:t>
            </a:r>
            <a:r>
              <a:rPr lang="en-US" dirty="0" smtClean="0"/>
              <a:t> </a:t>
            </a:r>
            <a:r>
              <a:rPr lang="en-US" dirty="0" err="1" smtClean="0"/>
              <a:t>Teknis</a:t>
            </a:r>
            <a:r>
              <a:rPr lang="en-US" dirty="0" smtClean="0"/>
              <a:t> Web Service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0"/>
            <a:r>
              <a:rPr lang="en-GB" dirty="0" err="1"/>
              <a:t>Pengiriman</a:t>
            </a:r>
            <a:r>
              <a:rPr lang="en-GB" dirty="0"/>
              <a:t> data resume </a:t>
            </a:r>
            <a:r>
              <a:rPr lang="en-GB" dirty="0" err="1"/>
              <a:t>medis</a:t>
            </a:r>
            <a:r>
              <a:rPr lang="en-GB" dirty="0"/>
              <a:t> </a:t>
            </a:r>
            <a:r>
              <a:rPr lang="en-GB" dirty="0" err="1"/>
              <a:t>dilakukan</a:t>
            </a:r>
            <a:r>
              <a:rPr lang="en-GB" dirty="0"/>
              <a:t> </a:t>
            </a:r>
            <a:r>
              <a:rPr lang="en-GB" dirty="0" err="1"/>
              <a:t>setiap</a:t>
            </a:r>
            <a:r>
              <a:rPr lang="en-GB" dirty="0"/>
              <a:t> </a:t>
            </a:r>
            <a:r>
              <a:rPr lang="en-GB" dirty="0" err="1"/>
              <a:t>melakukan</a:t>
            </a:r>
            <a:r>
              <a:rPr lang="en-GB" dirty="0"/>
              <a:t> proses </a:t>
            </a:r>
            <a:r>
              <a:rPr lang="en-GB" dirty="0" err="1"/>
              <a:t>rujukan</a:t>
            </a:r>
            <a:endParaRPr lang="en-US" dirty="0"/>
          </a:p>
          <a:p>
            <a:pPr lvl="0"/>
            <a:r>
              <a:rPr lang="en-GB" dirty="0"/>
              <a:t>Data yang </a:t>
            </a:r>
            <a:r>
              <a:rPr lang="en-GB" dirty="0" err="1"/>
              <a:t>dikirimkan</a:t>
            </a:r>
            <a:r>
              <a:rPr lang="en-GB" dirty="0"/>
              <a:t> </a:t>
            </a:r>
            <a:r>
              <a:rPr lang="en-GB" dirty="0" err="1"/>
              <a:t>menggunakan</a:t>
            </a:r>
            <a:r>
              <a:rPr lang="en-GB" dirty="0"/>
              <a:t> </a:t>
            </a:r>
            <a:r>
              <a:rPr lang="en-GB" dirty="0" err="1"/>
              <a:t>metode</a:t>
            </a:r>
            <a:r>
              <a:rPr lang="en-GB" dirty="0"/>
              <a:t> POST </a:t>
            </a:r>
            <a:r>
              <a:rPr lang="en-GB" dirty="0" err="1"/>
              <a:t>dengan</a:t>
            </a:r>
            <a:r>
              <a:rPr lang="en-GB" dirty="0"/>
              <a:t> format JSON </a:t>
            </a:r>
            <a:endParaRPr lang="en-US" dirty="0"/>
          </a:p>
          <a:p>
            <a:pPr lvl="0"/>
            <a:r>
              <a:rPr lang="en-GB" dirty="0"/>
              <a:t>Format </a:t>
            </a:r>
            <a:r>
              <a:rPr lang="en-GB" dirty="0" err="1"/>
              <a:t>pengiriman</a:t>
            </a:r>
            <a:r>
              <a:rPr lang="en-GB" dirty="0"/>
              <a:t> data </a:t>
            </a:r>
            <a:r>
              <a:rPr lang="en-GB" dirty="0" err="1"/>
              <a:t>dari</a:t>
            </a:r>
            <a:r>
              <a:rPr lang="en-GB" dirty="0"/>
              <a:t> SIMRS </a:t>
            </a:r>
            <a:r>
              <a:rPr lang="id-ID" dirty="0"/>
              <a:t>ke </a:t>
            </a:r>
            <a:r>
              <a:rPr lang="en-US" dirty="0"/>
              <a:t>RMI </a:t>
            </a:r>
            <a:r>
              <a:rPr lang="en-GB" dirty="0" err="1"/>
              <a:t>sesuai</a:t>
            </a:r>
            <a:r>
              <a:rPr lang="en-GB" dirty="0"/>
              <a:t> </a:t>
            </a:r>
            <a:r>
              <a:rPr lang="en-GB" dirty="0" err="1"/>
              <a:t>dengan</a:t>
            </a:r>
            <a:r>
              <a:rPr lang="en-GB" dirty="0"/>
              <a:t> </a:t>
            </a:r>
            <a:r>
              <a:rPr lang="en-GB" dirty="0" err="1" smtClean="0"/>
              <a:t>variabel</a:t>
            </a:r>
            <a:r>
              <a:rPr lang="en-GB" dirty="0" smtClean="0"/>
              <a:t> </a:t>
            </a:r>
            <a:r>
              <a:rPr lang="en-GB" dirty="0" err="1"/>
              <a:t>integrasi</a:t>
            </a:r>
            <a:r>
              <a:rPr lang="en-GB" dirty="0"/>
              <a:t> data yang </a:t>
            </a:r>
            <a:r>
              <a:rPr lang="en-GB" dirty="0" err="1"/>
              <a:t>sudah</a:t>
            </a:r>
            <a:r>
              <a:rPr lang="en-GB" dirty="0"/>
              <a:t> </a:t>
            </a:r>
            <a:r>
              <a:rPr lang="en-GB" dirty="0" err="1"/>
              <a:t>ditentukan</a:t>
            </a:r>
            <a:endParaRPr lang="en-US" dirty="0"/>
          </a:p>
          <a:p>
            <a:pPr lvl="0"/>
            <a:r>
              <a:rPr lang="en-GB" dirty="0"/>
              <a:t>RS </a:t>
            </a:r>
            <a:r>
              <a:rPr lang="en-GB" dirty="0" err="1"/>
              <a:t>mengirimkan</a:t>
            </a:r>
            <a:r>
              <a:rPr lang="en-GB" dirty="0"/>
              <a:t> </a:t>
            </a:r>
            <a:r>
              <a:rPr lang="id-ID" dirty="0"/>
              <a:t>d</a:t>
            </a:r>
            <a:r>
              <a:rPr lang="en-GB" dirty="0" err="1"/>
              <a:t>ata</a:t>
            </a:r>
            <a:r>
              <a:rPr lang="en-GB" dirty="0"/>
              <a:t> </a:t>
            </a:r>
            <a:r>
              <a:rPr lang="id-ID" dirty="0"/>
              <a:t>indikator </a:t>
            </a:r>
            <a:r>
              <a:rPr lang="en-GB" dirty="0" err="1"/>
              <a:t>melalui</a:t>
            </a:r>
            <a:r>
              <a:rPr lang="en-GB" dirty="0"/>
              <a:t> </a:t>
            </a:r>
            <a:r>
              <a:rPr lang="en-GB" i="1" dirty="0"/>
              <a:t>web service</a:t>
            </a:r>
            <a:r>
              <a:rPr lang="en-GB" dirty="0"/>
              <a:t> </a:t>
            </a:r>
            <a:r>
              <a:rPr lang="en-GB" dirty="0" err="1"/>
              <a:t>dengan</a:t>
            </a:r>
            <a:r>
              <a:rPr lang="en-GB" dirty="0"/>
              <a:t> </a:t>
            </a:r>
            <a:r>
              <a:rPr lang="en-GB" dirty="0" err="1"/>
              <a:t>menggunakan</a:t>
            </a:r>
            <a:r>
              <a:rPr lang="en-GB" dirty="0"/>
              <a:t> </a:t>
            </a:r>
            <a:r>
              <a:rPr lang="en-GB" i="1" dirty="0"/>
              <a:t>username</a:t>
            </a:r>
            <a:r>
              <a:rPr lang="en-GB" dirty="0"/>
              <a:t> </a:t>
            </a:r>
            <a:r>
              <a:rPr lang="en-GB" dirty="0" err="1"/>
              <a:t>dan</a:t>
            </a:r>
            <a:r>
              <a:rPr lang="en-GB" dirty="0"/>
              <a:t> </a:t>
            </a:r>
            <a:r>
              <a:rPr lang="en-GB" i="1" dirty="0"/>
              <a:t>password</a:t>
            </a:r>
            <a:r>
              <a:rPr lang="en-GB" dirty="0"/>
              <a:t> yang </a:t>
            </a:r>
            <a:r>
              <a:rPr lang="en-GB" dirty="0" err="1"/>
              <a:t>diberikan</a:t>
            </a:r>
            <a:r>
              <a:rPr lang="en-GB" dirty="0"/>
              <a:t>.</a:t>
            </a:r>
            <a:endParaRPr lang="en-US" dirty="0"/>
          </a:p>
          <a:p>
            <a:r>
              <a:rPr lang="en-GB" dirty="0" err="1"/>
              <a:t>Menambahkan</a:t>
            </a:r>
            <a:r>
              <a:rPr lang="en-GB" dirty="0"/>
              <a:t> </a:t>
            </a:r>
            <a:r>
              <a:rPr lang="en-GB" dirty="0" err="1"/>
              <a:t>informasi</a:t>
            </a:r>
            <a:r>
              <a:rPr lang="en-GB" dirty="0"/>
              <a:t> </a:t>
            </a:r>
            <a:r>
              <a:rPr lang="en-GB" dirty="0" err="1"/>
              <a:t>Variabel</a:t>
            </a:r>
            <a:r>
              <a:rPr lang="en-GB" dirty="0"/>
              <a:t> yang </a:t>
            </a:r>
            <a:r>
              <a:rPr lang="en-GB" dirty="0" err="1"/>
              <a:t>dibutuhkan</a:t>
            </a:r>
            <a:r>
              <a:rPr lang="en-GB" dirty="0"/>
              <a:t> </a:t>
            </a:r>
            <a:r>
              <a:rPr lang="en-GB" dirty="0" err="1"/>
              <a:t>ataupun</a:t>
            </a:r>
            <a:r>
              <a:rPr lang="en-GB" dirty="0"/>
              <a:t> </a:t>
            </a:r>
            <a:r>
              <a:rPr lang="en-GB" dirty="0" err="1"/>
              <a:t>untuk</a:t>
            </a:r>
            <a:r>
              <a:rPr lang="en-GB" dirty="0"/>
              <a:t> proses </a:t>
            </a:r>
            <a:r>
              <a:rPr lang="en-GB" dirty="0" err="1"/>
              <a:t>validasi</a:t>
            </a:r>
            <a:r>
              <a:rPr lang="en-GB" dirty="0"/>
              <a:t> yang </a:t>
            </a:r>
            <a:r>
              <a:rPr lang="en-GB" dirty="0" err="1"/>
              <a:t>dikirim</a:t>
            </a:r>
            <a:r>
              <a:rPr lang="en-GB" dirty="0"/>
              <a:t> </a:t>
            </a:r>
            <a:r>
              <a:rPr lang="en-GB" dirty="0" err="1"/>
              <a:t>pada</a:t>
            </a:r>
            <a:r>
              <a:rPr lang="en-GB" dirty="0"/>
              <a:t> HTTP Header, </a:t>
            </a:r>
            <a:r>
              <a:rPr lang="en-GB" dirty="0" err="1"/>
              <a:t>antara</a:t>
            </a:r>
            <a:r>
              <a:rPr lang="en-GB" dirty="0"/>
              <a:t> lain: Request Header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3399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ohridgingRM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0485" y="251927"/>
            <a:ext cx="11546123" cy="6494106"/>
          </a:xfrm>
        </p:spPr>
      </p:pic>
    </p:spTree>
    <p:extLst>
      <p:ext uri="{BB962C8B-B14F-4D97-AF65-F5344CB8AC3E}">
        <p14:creationId xmlns:p14="http://schemas.microsoft.com/office/powerpoint/2010/main" val="31454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id-ID" dirty="0" smtClean="0"/>
          </a:p>
          <a:p>
            <a:r>
              <a:rPr lang="id-ID" dirty="0" smtClean="0"/>
              <a:t>Kebijakan</a:t>
            </a:r>
            <a:endParaRPr lang="en-US" dirty="0" smtClean="0"/>
          </a:p>
          <a:p>
            <a:r>
              <a:rPr lang="en-US" dirty="0" err="1" smtClean="0"/>
              <a:t>Alur</a:t>
            </a:r>
            <a:r>
              <a:rPr lang="en-US" dirty="0" smtClean="0"/>
              <a:t> proses</a:t>
            </a:r>
            <a:endParaRPr lang="en-US" dirty="0"/>
          </a:p>
          <a:p>
            <a:r>
              <a:rPr lang="en-US" dirty="0" err="1" smtClean="0"/>
              <a:t>Aplikasi</a:t>
            </a:r>
            <a:r>
              <a:rPr lang="en-US" dirty="0" smtClean="0"/>
              <a:t> Resume </a:t>
            </a:r>
            <a:r>
              <a:rPr lang="en-US" dirty="0" err="1" smtClean="0"/>
              <a:t>Medis</a:t>
            </a:r>
            <a:r>
              <a:rPr lang="en-US" dirty="0" smtClean="0"/>
              <a:t> </a:t>
            </a:r>
            <a:r>
              <a:rPr lang="en-US" dirty="0" err="1" smtClean="0"/>
              <a:t>Integrasi</a:t>
            </a:r>
            <a:endParaRPr lang="en-US" dirty="0"/>
          </a:p>
          <a:p>
            <a:r>
              <a:rPr lang="en-US" dirty="0" err="1" smtClean="0"/>
              <a:t>Teknis</a:t>
            </a:r>
            <a:r>
              <a:rPr lang="en-US" dirty="0" smtClean="0"/>
              <a:t> Bridging</a:t>
            </a:r>
            <a:endParaRPr lang="en-US" dirty="0"/>
          </a:p>
          <a:p>
            <a:r>
              <a:rPr lang="en-US" dirty="0" err="1" smtClean="0"/>
              <a:t>Uji</a:t>
            </a:r>
            <a:r>
              <a:rPr lang="en-US" dirty="0" smtClean="0"/>
              <a:t> </a:t>
            </a:r>
            <a:r>
              <a:rPr lang="en-US" dirty="0" err="1" smtClean="0"/>
              <a:t>Coba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8910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Pemanfaatan</a:t>
            </a:r>
            <a:r>
              <a:rPr lang="en-US" dirty="0" smtClean="0"/>
              <a:t> Data </a:t>
            </a:r>
            <a:r>
              <a:rPr lang="en-US" dirty="0"/>
              <a:t>Resume </a:t>
            </a:r>
            <a:r>
              <a:rPr lang="en-US" dirty="0" err="1" smtClean="0"/>
              <a:t>Medis</a:t>
            </a:r>
            <a:r>
              <a:rPr lang="en-US" dirty="0" smtClean="0"/>
              <a:t> </a:t>
            </a:r>
            <a:r>
              <a:rPr lang="en-US" dirty="0" err="1" smtClean="0"/>
              <a:t>Integrasi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Analisa</a:t>
            </a:r>
            <a:r>
              <a:rPr lang="en-US" dirty="0" smtClean="0"/>
              <a:t>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Riset</a:t>
            </a:r>
            <a:endParaRPr lang="en-US" dirty="0" smtClean="0"/>
          </a:p>
          <a:p>
            <a:r>
              <a:rPr lang="en-US" dirty="0" err="1" smtClean="0"/>
              <a:t>Sumber</a:t>
            </a:r>
            <a:r>
              <a:rPr lang="en-US" dirty="0" smtClean="0"/>
              <a:t> data </a:t>
            </a:r>
            <a:r>
              <a:rPr lang="en-US" dirty="0" err="1" smtClean="0"/>
              <a:t>rujukan</a:t>
            </a:r>
            <a:r>
              <a:rPr lang="en-US" dirty="0" smtClean="0"/>
              <a:t> Nasional</a:t>
            </a:r>
          </a:p>
          <a:p>
            <a:r>
              <a:rPr lang="en-US" dirty="0" err="1" smtClean="0"/>
              <a:t>Akses</a:t>
            </a:r>
            <a:r>
              <a:rPr lang="en-US" dirty="0" smtClean="0"/>
              <a:t> data Resume </a:t>
            </a:r>
            <a:r>
              <a:rPr lang="en-US" dirty="0" err="1" smtClean="0"/>
              <a:t>Medis</a:t>
            </a:r>
            <a:r>
              <a:rPr lang="en-US" dirty="0" smtClean="0"/>
              <a:t> </a:t>
            </a:r>
            <a:r>
              <a:rPr lang="en-US" dirty="0" err="1" smtClean="0"/>
              <a:t>pribadi</a:t>
            </a:r>
            <a:r>
              <a:rPr lang="en-US" dirty="0" smtClean="0"/>
              <a:t> </a:t>
            </a:r>
            <a:r>
              <a:rPr lang="en-US" dirty="0" err="1" smtClean="0"/>
              <a:t>menggunakan</a:t>
            </a:r>
            <a:r>
              <a:rPr lang="en-US" dirty="0" smtClean="0"/>
              <a:t> </a:t>
            </a:r>
            <a:r>
              <a:rPr lang="en-US" dirty="0" err="1" smtClean="0"/>
              <a:t>aplikasi</a:t>
            </a:r>
            <a:r>
              <a:rPr lang="en-US" dirty="0" smtClean="0"/>
              <a:t> </a:t>
            </a:r>
            <a:r>
              <a:rPr lang="en-US" dirty="0" err="1" smtClean="0"/>
              <a:t>khusus</a:t>
            </a:r>
            <a:r>
              <a:rPr lang="en-US" dirty="0" smtClean="0"/>
              <a:t> (web, android, iPhone </a:t>
            </a:r>
            <a:r>
              <a:rPr lang="en-US" err="1" smtClean="0"/>
              <a:t>dll</a:t>
            </a:r>
            <a:r>
              <a:rPr lang="en-US" smtClean="0"/>
              <a:t>)</a:t>
            </a:r>
          </a:p>
          <a:p>
            <a:r>
              <a:rPr lang="en-US" smtClean="0"/>
              <a:t>Data Resume ke Pasien -&gt; Android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2606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mtClean="0"/>
              <a:t>Test Resume pasien via app/Android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>
                <a:hlinkClick r:id="rId2"/>
              </a:rPr>
              <a:t>http://sardjito.co.id/resumeapp</a:t>
            </a:r>
            <a:r>
              <a:rPr lang="en-US" sz="4000" smtClean="0">
                <a:hlinkClick r:id="rId2"/>
              </a:rPr>
              <a:t>/</a:t>
            </a:r>
            <a:endParaRPr lang="en-US" sz="4000" smtClean="0"/>
          </a:p>
          <a:p>
            <a:endParaRPr lang="en-US" sz="280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8735" y="2546287"/>
            <a:ext cx="8526162" cy="4793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72722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18737"/>
            <a:ext cx="10972800" cy="1143000"/>
          </a:xfrm>
        </p:spPr>
        <p:txBody>
          <a:bodyPr/>
          <a:lstStyle/>
          <a:p>
            <a:r>
              <a:rPr lang="en-US" smtClean="0"/>
              <a:t>Installasi APK</a:t>
            </a:r>
            <a:endParaRPr 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8820" y="766118"/>
            <a:ext cx="3338382" cy="59355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6615" y="766118"/>
            <a:ext cx="3360577" cy="59749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80007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18737"/>
            <a:ext cx="10972800" cy="1143000"/>
          </a:xfrm>
        </p:spPr>
        <p:txBody>
          <a:bodyPr/>
          <a:lstStyle/>
          <a:p>
            <a:r>
              <a:rPr lang="en-US" smtClean="0"/>
              <a:t>Installasi APK</a:t>
            </a:r>
            <a:endParaRPr lang="en-US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8797" y="475996"/>
            <a:ext cx="3461949" cy="6155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9740" y="475996"/>
            <a:ext cx="3481936" cy="6155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29409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18737"/>
            <a:ext cx="10972800" cy="1143000"/>
          </a:xfrm>
        </p:spPr>
        <p:txBody>
          <a:bodyPr/>
          <a:lstStyle/>
          <a:p>
            <a:r>
              <a:rPr lang="en-US" smtClean="0"/>
              <a:t>Installasi APK</a:t>
            </a:r>
            <a:endParaRPr lang="en-US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0006" y="506627"/>
            <a:ext cx="3431101" cy="61003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1921" y="481913"/>
            <a:ext cx="3459928" cy="61516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10242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Terima</a:t>
            </a:r>
            <a:r>
              <a:rPr lang="en-US" dirty="0" smtClean="0"/>
              <a:t> </a:t>
            </a:r>
            <a:r>
              <a:rPr lang="en-US" dirty="0" err="1" smtClean="0"/>
              <a:t>Kasih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071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err="1"/>
              <a:t>Sistem</a:t>
            </a:r>
            <a:r>
              <a:rPr lang="en-US" sz="2800" dirty="0"/>
              <a:t> Resume </a:t>
            </a:r>
            <a:r>
              <a:rPr lang="en-US" sz="2800" dirty="0" err="1"/>
              <a:t>Medis</a:t>
            </a:r>
            <a:r>
              <a:rPr lang="en-US" sz="2800" dirty="0"/>
              <a:t> </a:t>
            </a:r>
            <a:r>
              <a:rPr lang="en-US" sz="2800" dirty="0" err="1"/>
              <a:t>Integrasi</a:t>
            </a:r>
            <a:r>
              <a:rPr lang="en-US" sz="2800" dirty="0"/>
              <a:t> </a:t>
            </a:r>
            <a:r>
              <a:rPr lang="en-US" sz="2800" dirty="0" err="1"/>
              <a:t>merupakan</a:t>
            </a:r>
            <a:r>
              <a:rPr lang="en-US" sz="2800" dirty="0"/>
              <a:t> </a:t>
            </a:r>
            <a:r>
              <a:rPr lang="en-US" sz="2800" dirty="0" err="1"/>
              <a:t>bagian</a:t>
            </a:r>
            <a:r>
              <a:rPr lang="en-US" sz="2800" dirty="0"/>
              <a:t> </a:t>
            </a:r>
            <a:r>
              <a:rPr lang="en-US" sz="2800" dirty="0" err="1"/>
              <a:t>dari</a:t>
            </a:r>
            <a:r>
              <a:rPr lang="en-US" sz="2800" dirty="0"/>
              <a:t> </a:t>
            </a:r>
            <a:r>
              <a:rPr lang="en-US" sz="2800" dirty="0" err="1"/>
              <a:t>komponen</a:t>
            </a:r>
            <a:r>
              <a:rPr lang="en-US" sz="2800" dirty="0"/>
              <a:t> data </a:t>
            </a:r>
            <a:r>
              <a:rPr lang="en-US" sz="2800" dirty="0" err="1"/>
              <a:t>Sistem</a:t>
            </a:r>
            <a:r>
              <a:rPr lang="en-US" sz="2800" dirty="0"/>
              <a:t> </a:t>
            </a:r>
            <a:r>
              <a:rPr lang="en-US" sz="2800" dirty="0" err="1"/>
              <a:t>Rujukan</a:t>
            </a:r>
            <a:r>
              <a:rPr lang="en-US" sz="2800" dirty="0"/>
              <a:t> Nasional. </a:t>
            </a:r>
            <a:endParaRPr lang="en-US" sz="2800" dirty="0" smtClean="0"/>
          </a:p>
          <a:p>
            <a:r>
              <a:rPr lang="en-US" sz="2800" dirty="0" smtClean="0"/>
              <a:t>Resume </a:t>
            </a:r>
            <a:r>
              <a:rPr lang="en-US" sz="2800" dirty="0" err="1" smtClean="0"/>
              <a:t>Medis</a:t>
            </a:r>
            <a:r>
              <a:rPr lang="en-US" sz="2800" dirty="0" smtClean="0"/>
              <a:t> </a:t>
            </a:r>
            <a:r>
              <a:rPr lang="en-US" sz="2800" dirty="0" err="1" smtClean="0"/>
              <a:t>Integrasi</a:t>
            </a:r>
            <a:r>
              <a:rPr lang="en-US" sz="2800" dirty="0" smtClean="0"/>
              <a:t> </a:t>
            </a:r>
            <a:r>
              <a:rPr lang="en-US" sz="2800" dirty="0" err="1" smtClean="0"/>
              <a:t>sebagai</a:t>
            </a:r>
            <a:r>
              <a:rPr lang="en-US" sz="2800" dirty="0" smtClean="0"/>
              <a:t> bank data Resume </a:t>
            </a:r>
            <a:r>
              <a:rPr lang="en-US" sz="2800" dirty="0" err="1" smtClean="0"/>
              <a:t>Medis</a:t>
            </a:r>
            <a:r>
              <a:rPr lang="en-US" sz="2800" dirty="0" smtClean="0"/>
              <a:t> </a:t>
            </a:r>
            <a:r>
              <a:rPr lang="en-US" sz="2800" dirty="0" err="1" smtClean="0"/>
              <a:t>pasien</a:t>
            </a:r>
            <a:r>
              <a:rPr lang="en-US" sz="2800" dirty="0" smtClean="0"/>
              <a:t> yang </a:t>
            </a:r>
            <a:r>
              <a:rPr lang="en-US" sz="2800" dirty="0" err="1" smtClean="0"/>
              <a:t>dapat</a:t>
            </a:r>
            <a:r>
              <a:rPr lang="en-US" sz="2800" dirty="0" smtClean="0"/>
              <a:t> </a:t>
            </a:r>
            <a:r>
              <a:rPr lang="en-US" sz="2800" dirty="0" err="1" smtClean="0"/>
              <a:t>diakses</a:t>
            </a:r>
            <a:r>
              <a:rPr lang="en-US" sz="2800" dirty="0" smtClean="0"/>
              <a:t> </a:t>
            </a:r>
            <a:r>
              <a:rPr lang="en-US" sz="2800" dirty="0" err="1" smtClean="0"/>
              <a:t>oleh</a:t>
            </a:r>
            <a:r>
              <a:rPr lang="en-US" sz="2800" dirty="0" smtClean="0"/>
              <a:t> </a:t>
            </a:r>
            <a:r>
              <a:rPr lang="en-US" sz="2800" dirty="0" err="1" smtClean="0"/>
              <a:t>faskes</a:t>
            </a:r>
            <a:r>
              <a:rPr lang="en-US" sz="2800" dirty="0" smtClean="0"/>
              <a:t> / </a:t>
            </a:r>
            <a:r>
              <a:rPr lang="en-US" sz="2800" dirty="0" err="1" smtClean="0"/>
              <a:t>pasien</a:t>
            </a:r>
            <a:r>
              <a:rPr lang="en-US" sz="2800" dirty="0" smtClean="0"/>
              <a:t> </a:t>
            </a:r>
            <a:r>
              <a:rPr lang="en-US" sz="2800" dirty="0" err="1" smtClean="0"/>
              <a:t>setiap</a:t>
            </a:r>
            <a:r>
              <a:rPr lang="en-US" sz="2800" dirty="0" smtClean="0"/>
              <a:t> </a:t>
            </a:r>
            <a:r>
              <a:rPr lang="en-US" sz="2800" dirty="0" err="1" smtClean="0"/>
              <a:t>saat</a:t>
            </a:r>
            <a:r>
              <a:rPr lang="en-US" sz="2800" dirty="0" smtClean="0"/>
              <a:t> </a:t>
            </a:r>
            <a:r>
              <a:rPr lang="en-US" sz="2800" dirty="0" err="1" smtClean="0"/>
              <a:t>dibutuhkan</a:t>
            </a:r>
            <a:r>
              <a:rPr lang="en-US" sz="2800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39554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d-ID" dirty="0" smtClean="0"/>
              <a:t>Kebijakan</a:t>
            </a:r>
            <a:endParaRPr lang="id-ID" dirty="0"/>
          </a:p>
        </p:txBody>
      </p:sp>
      <p:pic>
        <p:nvPicPr>
          <p:cNvPr id="2457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96259" y="272642"/>
            <a:ext cx="7469040" cy="65853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661333" y="1980612"/>
            <a:ext cx="3424106" cy="3723901"/>
          </a:xfrm>
          <a:prstGeom prst="rect">
            <a:avLst/>
          </a:prstGeom>
        </p:spPr>
        <p:txBody>
          <a:bodyPr vert="horz" lIns="0" rIns="0" bIns="0" anchor="t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Revisi Permenkes 269 Tahun 2008</a:t>
            </a:r>
            <a:endParaRPr kumimoji="0" lang="id-ID" sz="32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 smtClean="0"/>
              <a:t>Kebijakan</a:t>
            </a:r>
            <a:endParaRPr lang="id-ID" dirty="0"/>
          </a:p>
        </p:txBody>
      </p:sp>
      <p:pic>
        <p:nvPicPr>
          <p:cNvPr id="25603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249490" y="262623"/>
            <a:ext cx="6840756" cy="63891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 smtClean="0"/>
              <a:t>Kebijakan</a:t>
            </a:r>
            <a:endParaRPr lang="id-ID" dirty="0"/>
          </a:p>
        </p:txBody>
      </p:sp>
      <p:pic>
        <p:nvPicPr>
          <p:cNvPr id="266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94713" y="1013255"/>
            <a:ext cx="7720955" cy="45989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 smtClean="0"/>
              <a:t>Kebijakan</a:t>
            </a:r>
            <a:endParaRPr lang="id-ID" dirty="0"/>
          </a:p>
        </p:txBody>
      </p:sp>
      <p:pic>
        <p:nvPicPr>
          <p:cNvPr id="276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361405" y="249144"/>
            <a:ext cx="7030559" cy="62187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 smtClean="0"/>
              <a:t>Kebijakan</a:t>
            </a:r>
            <a:endParaRPr lang="id-ID" dirty="0"/>
          </a:p>
        </p:txBody>
      </p:sp>
      <p:pic>
        <p:nvPicPr>
          <p:cNvPr id="286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171436" y="313513"/>
            <a:ext cx="7567483" cy="61201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Alur</a:t>
            </a:r>
            <a:endParaRPr lang="en-US" dirty="0"/>
          </a:p>
        </p:txBody>
      </p:sp>
      <p:sp>
        <p:nvSpPr>
          <p:cNvPr id="9" name="Rectangle 6"/>
          <p:cNvSpPr>
            <a:spLocks noChangeArrowheads="1"/>
          </p:cNvSpPr>
          <p:nvPr/>
        </p:nvSpPr>
        <p:spPr bwMode="auto">
          <a:xfrm>
            <a:off x="3103808" y="2601532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11343590"/>
              </p:ext>
            </p:extLst>
          </p:nvPr>
        </p:nvGraphicFramePr>
        <p:xfrm>
          <a:off x="5138670" y="1529288"/>
          <a:ext cx="6051863" cy="48212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6" r:id="rId4" imgW="5400697" imgH="4305287" progId="">
                  <p:embed/>
                </p:oleObj>
              </mc:Choice>
              <mc:Fallback>
                <p:oleObj r:id="rId4" imgW="5400697" imgH="4305287" progId="">
                  <p:embed/>
                  <p:pic>
                    <p:nvPicPr>
                      <p:cNvPr id="0" name="Picture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138670" y="1529288"/>
                        <a:ext cx="6051863" cy="482122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Rectangle 12"/>
          <p:cNvSpPr/>
          <p:nvPr/>
        </p:nvSpPr>
        <p:spPr>
          <a:xfrm>
            <a:off x="609600" y="2881010"/>
            <a:ext cx="508286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err="1"/>
              <a:t>Sistem</a:t>
            </a:r>
            <a:r>
              <a:rPr lang="en-US" sz="2800" dirty="0"/>
              <a:t> Resume </a:t>
            </a:r>
            <a:r>
              <a:rPr lang="en-US" sz="2800" dirty="0" err="1"/>
              <a:t>Medis</a:t>
            </a:r>
            <a:r>
              <a:rPr lang="en-US" sz="2800" dirty="0"/>
              <a:t> </a:t>
            </a:r>
            <a:r>
              <a:rPr lang="en-US" sz="2800" dirty="0" err="1"/>
              <a:t>dapat</a:t>
            </a:r>
            <a:r>
              <a:rPr lang="en-US" sz="2800" dirty="0"/>
              <a:t> </a:t>
            </a:r>
            <a:r>
              <a:rPr lang="en-US" sz="2800" dirty="0" err="1"/>
              <a:t>dilakses</a:t>
            </a:r>
            <a:r>
              <a:rPr lang="en-US" sz="2800" dirty="0"/>
              <a:t> </a:t>
            </a:r>
            <a:r>
              <a:rPr lang="en-US" sz="2800" dirty="0" err="1"/>
              <a:t>dengan</a:t>
            </a:r>
            <a:r>
              <a:rPr lang="en-US" sz="2800" dirty="0"/>
              <a:t> 2 </a:t>
            </a:r>
            <a:r>
              <a:rPr lang="en-US" sz="2800" dirty="0" err="1"/>
              <a:t>metode</a:t>
            </a:r>
            <a:r>
              <a:rPr lang="en-US" sz="2800" dirty="0"/>
              <a:t>, </a:t>
            </a:r>
            <a:r>
              <a:rPr lang="en-US" sz="2800" dirty="0" err="1"/>
              <a:t>yaitu</a:t>
            </a:r>
            <a:r>
              <a:rPr lang="en-US" sz="2800" dirty="0"/>
              <a:t>: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dirty="0" err="1"/>
              <a:t>Aplikasi</a:t>
            </a:r>
            <a:r>
              <a:rPr lang="en-US" dirty="0"/>
              <a:t> </a:t>
            </a:r>
            <a:r>
              <a:rPr lang="en-US" dirty="0" err="1"/>
              <a:t>Sisrute</a:t>
            </a:r>
            <a:r>
              <a:rPr lang="en-US" dirty="0"/>
              <a:t> – Resume </a:t>
            </a:r>
            <a:r>
              <a:rPr lang="en-US" dirty="0" err="1"/>
              <a:t>Medis</a:t>
            </a:r>
            <a:endParaRPr lang="en-US" dirty="0"/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dirty="0"/>
              <a:t>Web Service </a:t>
            </a:r>
            <a:r>
              <a:rPr lang="en-US" dirty="0" err="1" smtClean="0"/>
              <a:t>melalui</a:t>
            </a:r>
            <a:r>
              <a:rPr lang="en-US" dirty="0" smtClean="0"/>
              <a:t> SIMRS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085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resentation on brainstorming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Century Gothic-Palatino Linotype">
      <a:maj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>
          <a:solidFill>
            <a:schemeClr val="bg2"/>
          </a:solidFill>
        </a:ln>
      </a:spPr>
      <a:bodyPr wrap="none" rtlCol="0">
        <a:spAutoFit/>
      </a:bodyPr>
      <a:lstStyle>
        <a:defPPr>
          <a:defRPr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Business brainstorming presentation.potx" id="{DE77CA07-3D7A-4CF2-AF02-587F794CB3CB}" vid="{13C2A94F-C0A1-4622-B71C-29A3B00D5E0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brainstorming presentation</Template>
  <TotalTime>862</TotalTime>
  <Words>596</Words>
  <Application>Microsoft Office PowerPoint</Application>
  <PresentationFormat>Widescreen</PresentationFormat>
  <Paragraphs>81</Paragraphs>
  <Slides>25</Slides>
  <Notes>1</Notes>
  <HiddenSlides>0</HiddenSlides>
  <MMClips>1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Calibri</vt:lpstr>
      <vt:lpstr>Century Gothic</vt:lpstr>
      <vt:lpstr>Palatino Linotype</vt:lpstr>
      <vt:lpstr>Wingdings</vt:lpstr>
      <vt:lpstr>Wingdings 2</vt:lpstr>
      <vt:lpstr>Presentation on brainstorming</vt:lpstr>
      <vt:lpstr>Resume Medis Terintegrasi</vt:lpstr>
      <vt:lpstr>Agenda</vt:lpstr>
      <vt:lpstr>Overview</vt:lpstr>
      <vt:lpstr>Kebijakan</vt:lpstr>
      <vt:lpstr>Kebijakan</vt:lpstr>
      <vt:lpstr>Kebijakan</vt:lpstr>
      <vt:lpstr>Kebijakan</vt:lpstr>
      <vt:lpstr>Kebijakan</vt:lpstr>
      <vt:lpstr>Alur</vt:lpstr>
      <vt:lpstr>Aplikasi Sisrute – Resume Medis (1)</vt:lpstr>
      <vt:lpstr>Aplikasi Sisrute – Resume Medis (2)</vt:lpstr>
      <vt:lpstr>Aplikasi Sisrute – Resume Medis (3)</vt:lpstr>
      <vt:lpstr>Web Service Resume Medis terintegrasi (1)</vt:lpstr>
      <vt:lpstr>Web Service Resume Medis terintegrasi (2)</vt:lpstr>
      <vt:lpstr>Sisrute Integrasi dengan SIMRS</vt:lpstr>
      <vt:lpstr>Simpan/Tambah Resume Medis</vt:lpstr>
      <vt:lpstr>Baca Resume Medis</vt:lpstr>
      <vt:lpstr>Ketentuan Teknis Web Service</vt:lpstr>
      <vt:lpstr>PowerPoint Presentation</vt:lpstr>
      <vt:lpstr>Pemanfaatan Data Resume Medis Integrasi</vt:lpstr>
      <vt:lpstr>Test Resume pasien via app/Android</vt:lpstr>
      <vt:lpstr>Installasi APK</vt:lpstr>
      <vt:lpstr>Installasi APK</vt:lpstr>
      <vt:lpstr>Installasi APK</vt:lpstr>
      <vt:lpstr>Terima Kasih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Resume Medis Terintegrasi</dc:title>
  <dc:creator>Windows User</dc:creator>
  <cp:lastModifiedBy>dody</cp:lastModifiedBy>
  <cp:revision>33</cp:revision>
  <dcterms:created xsi:type="dcterms:W3CDTF">2018-09-13T05:30:45Z</dcterms:created>
  <dcterms:modified xsi:type="dcterms:W3CDTF">2018-10-19T12:55:59Z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74069100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</Properties>
</file>